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66" r:id="rId12"/>
    <p:sldId id="265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>
        <p:scale>
          <a:sx n="86" d="100"/>
          <a:sy n="86" d="100"/>
        </p:scale>
        <p:origin x="-10784" y="-4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86278276263546"/>
                      <c:h val="0.448417038343944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808996624203124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792975316426833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86278276263546"/>
                      <c:h val="0.448417038343944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5615674076823036"/>
                      <c:h val="0.44841747726592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010279449435392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3883756832610461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5615674076823036"/>
                      <c:h val="0.44841747726592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808996624203124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792975316426833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F2E-FE4E-AE7B-510BC60C1E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148-734F-A732-7442FA3C5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489-9747-ABFE-BD24B63DA7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010279449435392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0C8-2544-AFF0-5815AC907F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86278276263546"/>
                      <c:h val="0.448417038343944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5615674076823036"/>
                      <c:h val="0.44841747726592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010279449435392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3883756832610461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808996624203124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3883756832610461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792975316426833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F2E-FE4E-AE7B-510BC60C1E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148-734F-A732-7442FA3C5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489-9747-ABFE-BD24B63DA7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0C8-2544-AFF0-5815AC907F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F51-6145-8832-9600658970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706-7249-83EA-9279D534C3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B9C8-5E46-95AD-0658546B6F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808996624203124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C17-AE4A-BEF8-C826EADC46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86278276263546"/>
                      <c:h val="0.448417038343944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5615674076823036"/>
                      <c:h val="0.44841747726592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010279449435392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3883756832610461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808996624203124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986278276263546"/>
                      <c:h val="0.448417038343944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792975316426833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F2E-FE4E-AE7B-510BC60C1E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148-734F-A732-7442FA3C5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489-9747-ABFE-BD24B63DA7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0C8-2544-AFF0-5815AC907F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F51-6145-8832-9600658970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706-7249-83EA-9279D534C3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B9C8-5E46-95AD-0658546B6F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5615674076823036"/>
                      <c:h val="0.44841747726592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9941440003522395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CC17-AE4A-BEF8-C826EADC46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screen_id_CAT_discover+Others profile more+online-playlist</c:v>
                </c:pt>
                <c:pt idx="1">
                  <c:v>screen_id_CAT_discover+Discover Genre+online-playlist</c:v>
                </c:pt>
                <c:pt idx="2">
                  <c:v>screen_id_CAT_discover+Others profile more+listen-with</c:v>
                </c:pt>
                <c:pt idx="3">
                  <c:v>screen_id_CAT_discover+Online playlist more+song-based-playlist</c:v>
                </c:pt>
                <c:pt idx="4">
                  <c:v>screen_id_CAT_search+Online playlist more+online-playlist</c:v>
                </c:pt>
                <c:pt idx="5">
                  <c:v>screen_id_CAT_search+Radio+radio</c:v>
                </c:pt>
                <c:pt idx="6">
                  <c:v>screen_id_CAT_discover+Radio+radio</c:v>
                </c:pt>
                <c:pt idx="7">
                  <c:v>screen_id_CAT_my library+Radio+radio</c:v>
                </c:pt>
                <c:pt idx="8">
                  <c:v>screen_id_CAT_discover+Album more+album</c:v>
                </c:pt>
                <c:pt idx="9">
                  <c:v>screen_id_CAT_discover+Discover Feature+song-based-playlist</c:v>
                </c:pt>
                <c:pt idx="10">
                  <c:v>screen_id_CAT_discover+Discover Feature+online-playlist</c:v>
                </c:pt>
                <c:pt idx="11">
                  <c:v>screen_id_CAT_my library+My library+local-library</c:v>
                </c:pt>
                <c:pt idx="12">
                  <c:v>screen_id_CAT_listen with+Others profile more+song</c:v>
                </c:pt>
                <c:pt idx="13">
                  <c:v>screen_id_CAT_discover+Unknown+online-playlist</c:v>
                </c:pt>
                <c:pt idx="14">
                  <c:v>screen_id_CAT_my library+My library+local-playlist</c:v>
                </c:pt>
                <c:pt idx="15">
                  <c:v>screen_id_CAT_discover+Online playlist more+online-playlist</c:v>
                </c:pt>
                <c:pt idx="16">
                  <c:v>screen_id_CAT_listen with+Others profile more+listen-with</c:v>
                </c:pt>
                <c:pt idx="17">
                  <c:v>screen_id_CAT_radio+Radio+radio</c:v>
                </c:pt>
                <c:pt idx="18">
                  <c:v>screen_id_CAT_my library+Local playlist more+local-library</c:v>
                </c:pt>
                <c:pt idx="19">
                  <c:v>screen_id_CAT_my library+Local playlist more+local-playlist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54.311384445164201</c:v>
                </c:pt>
                <c:pt idx="1">
                  <c:v>55.209374639541799</c:v>
                </c:pt>
                <c:pt idx="2">
                  <c:v>61.164416274088197</c:v>
                </c:pt>
                <c:pt idx="3">
                  <c:v>62.504263745469402</c:v>
                </c:pt>
                <c:pt idx="4">
                  <c:v>75.218214091024805</c:v>
                </c:pt>
                <c:pt idx="5">
                  <c:v>79.449898376014403</c:v>
                </c:pt>
                <c:pt idx="6">
                  <c:v>83.523013551080098</c:v>
                </c:pt>
                <c:pt idx="7">
                  <c:v>86.839682663028896</c:v>
                </c:pt>
                <c:pt idx="8">
                  <c:v>88.495952343971098</c:v>
                </c:pt>
                <c:pt idx="9">
                  <c:v>90.005705764790505</c:v>
                </c:pt>
                <c:pt idx="10">
                  <c:v>95.441850419639394</c:v>
                </c:pt>
                <c:pt idx="11">
                  <c:v>98.693871273874905</c:v>
                </c:pt>
                <c:pt idx="12">
                  <c:v>99.587076959153094</c:v>
                </c:pt>
                <c:pt idx="13">
                  <c:v>101.085770344775</c:v>
                </c:pt>
                <c:pt idx="14">
                  <c:v>102.394999688132</c:v>
                </c:pt>
                <c:pt idx="15">
                  <c:v>125.95267619633699</c:v>
                </c:pt>
                <c:pt idx="16">
                  <c:v>463.37113881418099</c:v>
                </c:pt>
                <c:pt idx="17">
                  <c:v>2239.9926940435998</c:v>
                </c:pt>
                <c:pt idx="18">
                  <c:v>4395.9123342329904</c:v>
                </c:pt>
                <c:pt idx="19">
                  <c:v>5050.1078868650902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C-434F-A547-A13A765A81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37317616"/>
        <c:axId val="2031101056"/>
      </c:barChart>
      <c:catAx>
        <c:axId val="2037317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1101056"/>
        <c:crosses val="autoZero"/>
        <c:auto val="1"/>
        <c:lblAlgn val="ctr"/>
        <c:lblOffset val="100"/>
        <c:noMultiLvlLbl val="0"/>
      </c:catAx>
      <c:valAx>
        <c:axId val="20311010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37317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screen_id_CAT_discover+Others profile more+online-playlist</c:v>
                </c:pt>
                <c:pt idx="1">
                  <c:v>screen_id_CAT_discover+Discover Genre+online-playlist</c:v>
                </c:pt>
                <c:pt idx="2">
                  <c:v>screen_id_CAT_discover+Others profile more+listen-with</c:v>
                </c:pt>
                <c:pt idx="3">
                  <c:v>screen_id_CAT_discover+Online playlist more+song-based-playlist</c:v>
                </c:pt>
                <c:pt idx="4">
                  <c:v>screen_id_CAT_search+Online playlist more+online-playlist</c:v>
                </c:pt>
                <c:pt idx="5">
                  <c:v>screen_id_CAT_search+Radio+radio</c:v>
                </c:pt>
                <c:pt idx="6">
                  <c:v>screen_id_CAT_discover+Radio+radio</c:v>
                </c:pt>
                <c:pt idx="7">
                  <c:v>screen_id_CAT_my library+Radio+radio</c:v>
                </c:pt>
                <c:pt idx="8">
                  <c:v>screen_id_CAT_discover+Album more+album</c:v>
                </c:pt>
                <c:pt idx="9">
                  <c:v>screen_id_CAT_discover+Discover Feature+song-based-playlist</c:v>
                </c:pt>
                <c:pt idx="10">
                  <c:v>screen_id_CAT_discover+Discover Feature+online-playlist</c:v>
                </c:pt>
                <c:pt idx="11">
                  <c:v>screen_id_CAT_my library+My library+local-library</c:v>
                </c:pt>
                <c:pt idx="12">
                  <c:v>screen_id_CAT_listen with+Others profile more+song</c:v>
                </c:pt>
                <c:pt idx="13">
                  <c:v>screen_id_CAT_discover+Unknown+online-playlist</c:v>
                </c:pt>
                <c:pt idx="14">
                  <c:v>screen_id_CAT_my library+My library+local-playlist</c:v>
                </c:pt>
                <c:pt idx="15">
                  <c:v>screen_id_CAT_discover+Online playlist more+online-playlist</c:v>
                </c:pt>
                <c:pt idx="16">
                  <c:v>screen_id_CAT_listen with+Others profile more+listen-with</c:v>
                </c:pt>
                <c:pt idx="17">
                  <c:v>screen_id_CAT_radio+Radio+radio</c:v>
                </c:pt>
                <c:pt idx="18">
                  <c:v>screen_id_CAT_my library+Local playlist more+local-library</c:v>
                </c:pt>
                <c:pt idx="19">
                  <c:v>screen_id_CAT_my library+Local playlist more+local-playlist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54.311384445164201</c:v>
                </c:pt>
                <c:pt idx="1">
                  <c:v>55.209374639541799</c:v>
                </c:pt>
                <c:pt idx="2">
                  <c:v>61.164416274088197</c:v>
                </c:pt>
                <c:pt idx="3">
                  <c:v>62.504263745469402</c:v>
                </c:pt>
                <c:pt idx="4">
                  <c:v>75.218214091024805</c:v>
                </c:pt>
                <c:pt idx="5">
                  <c:v>79.449898376014403</c:v>
                </c:pt>
                <c:pt idx="6">
                  <c:v>83.523013551080098</c:v>
                </c:pt>
                <c:pt idx="7">
                  <c:v>86.839682663028896</c:v>
                </c:pt>
                <c:pt idx="8">
                  <c:v>88.495952343971098</c:v>
                </c:pt>
                <c:pt idx="9">
                  <c:v>90.005705764790505</c:v>
                </c:pt>
                <c:pt idx="10">
                  <c:v>95.441850419639394</c:v>
                </c:pt>
                <c:pt idx="11">
                  <c:v>98.693871273874905</c:v>
                </c:pt>
                <c:pt idx="12">
                  <c:v>99.587076959153094</c:v>
                </c:pt>
                <c:pt idx="13">
                  <c:v>101.085770344775</c:v>
                </c:pt>
                <c:pt idx="14">
                  <c:v>102.394999688132</c:v>
                </c:pt>
                <c:pt idx="15">
                  <c:v>125.95267619633699</c:v>
                </c:pt>
                <c:pt idx="16">
                  <c:v>463.37113881418099</c:v>
                </c:pt>
                <c:pt idx="17">
                  <c:v>2239.9926940435998</c:v>
                </c:pt>
                <c:pt idx="18">
                  <c:v>4395.9123342329904</c:v>
                </c:pt>
                <c:pt idx="19">
                  <c:v>5050.1078868650902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C-434F-A547-A13A765A81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37317616"/>
        <c:axId val="2031101056"/>
      </c:barChart>
      <c:catAx>
        <c:axId val="2037317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1101056"/>
        <c:crosses val="autoZero"/>
        <c:auto val="1"/>
        <c:lblAlgn val="ctr"/>
        <c:lblOffset val="100"/>
        <c:noMultiLvlLbl val="0"/>
      </c:catAx>
      <c:valAx>
        <c:axId val="20311010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37317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screen_id_CAT_discover+Others profile more+online-playlist</c:v>
                </c:pt>
                <c:pt idx="1">
                  <c:v>screen_id_CAT_discover+Discover Genre+online-playlist</c:v>
                </c:pt>
                <c:pt idx="2">
                  <c:v>screen_id_CAT_discover+Others profile more+listen-with</c:v>
                </c:pt>
                <c:pt idx="3">
                  <c:v>screen_id_CAT_discover+Online playlist more+song-based-playlist</c:v>
                </c:pt>
                <c:pt idx="4">
                  <c:v>screen_id_CAT_search+Online playlist more+online-playlist</c:v>
                </c:pt>
                <c:pt idx="5">
                  <c:v>screen_id_CAT_search+Radio+radio</c:v>
                </c:pt>
                <c:pt idx="6">
                  <c:v>screen_id_CAT_discover+Radio+radio</c:v>
                </c:pt>
                <c:pt idx="7">
                  <c:v>screen_id_CAT_my library+Radio+radio</c:v>
                </c:pt>
                <c:pt idx="8">
                  <c:v>screen_id_CAT_discover+Album more+album</c:v>
                </c:pt>
                <c:pt idx="9">
                  <c:v>screen_id_CAT_discover+Discover Feature+song-based-playlist</c:v>
                </c:pt>
                <c:pt idx="10">
                  <c:v>screen_id_CAT_discover+Discover Feature+online-playlist</c:v>
                </c:pt>
                <c:pt idx="11">
                  <c:v>screen_id_CAT_my library+My library+local-library</c:v>
                </c:pt>
                <c:pt idx="12">
                  <c:v>screen_id_CAT_listen with+Others profile more+song</c:v>
                </c:pt>
                <c:pt idx="13">
                  <c:v>screen_id_CAT_discover+Unknown+online-playlist</c:v>
                </c:pt>
                <c:pt idx="14">
                  <c:v>screen_id_CAT_my library+My library+local-playlist</c:v>
                </c:pt>
                <c:pt idx="15">
                  <c:v>screen_id_CAT_discover+Online playlist more+online-playlist</c:v>
                </c:pt>
                <c:pt idx="16">
                  <c:v>screen_id_CAT_listen with+Others profile more+listen-with</c:v>
                </c:pt>
                <c:pt idx="17">
                  <c:v>screen_id_CAT_radio+Radio+radio</c:v>
                </c:pt>
                <c:pt idx="18">
                  <c:v>screen_id_CAT_my library+Local playlist more+local-library</c:v>
                </c:pt>
                <c:pt idx="19">
                  <c:v>screen_id_CAT_my library+Local playlist more+local-playlist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54.311384445164201</c:v>
                </c:pt>
                <c:pt idx="1">
                  <c:v>55.209374639541799</c:v>
                </c:pt>
                <c:pt idx="2">
                  <c:v>61.164416274088197</c:v>
                </c:pt>
                <c:pt idx="3">
                  <c:v>62.504263745469402</c:v>
                </c:pt>
                <c:pt idx="4">
                  <c:v>75.218214091024805</c:v>
                </c:pt>
                <c:pt idx="5">
                  <c:v>79.449898376014403</c:v>
                </c:pt>
                <c:pt idx="6">
                  <c:v>83.523013551080098</c:v>
                </c:pt>
                <c:pt idx="7">
                  <c:v>86.839682663028896</c:v>
                </c:pt>
                <c:pt idx="8">
                  <c:v>88.495952343971098</c:v>
                </c:pt>
                <c:pt idx="9">
                  <c:v>90.005705764790505</c:v>
                </c:pt>
                <c:pt idx="10">
                  <c:v>95.441850419639394</c:v>
                </c:pt>
                <c:pt idx="11">
                  <c:v>98.693871273874905</c:v>
                </c:pt>
                <c:pt idx="12">
                  <c:v>99.587076959153094</c:v>
                </c:pt>
                <c:pt idx="13">
                  <c:v>101.085770344775</c:v>
                </c:pt>
                <c:pt idx="14">
                  <c:v>102.394999688132</c:v>
                </c:pt>
                <c:pt idx="15">
                  <c:v>125.95267619633699</c:v>
                </c:pt>
                <c:pt idx="16">
                  <c:v>463.37113881418099</c:v>
                </c:pt>
                <c:pt idx="17">
                  <c:v>2239.9926940435998</c:v>
                </c:pt>
                <c:pt idx="18">
                  <c:v>4395.9123342329904</c:v>
                </c:pt>
                <c:pt idx="19">
                  <c:v>5050.1078868650902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F-7A48-8D43-EBE8044AE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37317616"/>
        <c:axId val="2031101056"/>
      </c:barChart>
      <c:catAx>
        <c:axId val="2037317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1101056"/>
        <c:crosses val="autoZero"/>
        <c:auto val="1"/>
        <c:lblAlgn val="ctr"/>
        <c:lblOffset val="100"/>
        <c:noMultiLvlLbl val="0"/>
      </c:catAx>
      <c:valAx>
        <c:axId val="20311010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37317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0102794494353926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05590573120144"/>
          <c:y val="0.13917350662443975"/>
          <c:w val="0.66588818853759713"/>
          <c:h val="0.65072052425673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3883756832610461"/>
                      <c:h val="0.281139456594703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29B-7749-A3F4-509C06241C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7749-A3F4-509C06241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1980598608"/>
        <c:axId val="1980739008"/>
      </c:barChart>
      <c:catAx>
        <c:axId val="1980598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39008"/>
        <c:crosses val="autoZero"/>
        <c:auto val="1"/>
        <c:lblAlgn val="ctr"/>
        <c:lblOffset val="100"/>
        <c:noMultiLvlLbl val="0"/>
      </c:catAx>
      <c:valAx>
        <c:axId val="1980739008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extTo"/>
        <c:crossAx val="198059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A31E-AC55-1544-AC52-BC9DCFA57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10227-1B7F-DC40-AFD0-509991226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CAF7-9F78-6344-B123-4AA8E4E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445EC-E27D-E040-907B-ECEC5296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A9CE-139E-8948-A7B4-B784ACF2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B20A-82C7-8C4F-93A1-2A1D772E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B8EBD-35F3-1948-A725-5C3C2DAE9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DF3BD-169A-784D-AF8E-A09BE38A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E75E-73BF-6141-803E-2D5124D5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990D-C4A5-0542-8020-1E09466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5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A1FD6-CE19-7945-B6D0-82FB8A11F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75A08-E4B1-1449-BF56-B2A739962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74264-6B96-B84C-8895-B39ADE1A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FD37D-B227-9545-9845-45E51B85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B094-68C0-E443-9C1A-5766C4F8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1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DE8D-7F8F-184D-9796-D066928D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78B6C-C6A0-1A4A-933D-56CDF4F22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E6BD6-DE57-DC42-8771-17CE8083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DFBC-ACAD-1740-8E8D-F38FE4FCC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06505-B247-BE43-8977-4D5B9E8B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77B4-3B45-4944-884B-AB526FB7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713E4-0AC8-2D49-974D-ECA87735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1E80-34B5-9649-9FF7-63C3265E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41CF4-9ADF-8942-9B58-B5C4F93B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4008-F92C-C14B-A6B7-AF861E5B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7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7DF6-C60B-FD44-B8A7-F9524B76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D762-3492-5D42-B655-30424144F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E1EC0-73FF-564B-9AB4-5FA1C5A05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02893-B5F2-EE41-9511-8AD5E70B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562D3-3974-A240-8417-528140BC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E307D-0EB9-6048-ACAB-629284FF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6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2250-A0AD-1043-B744-0024D721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B1A5A-F385-734C-9189-46724150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4FCDE-4302-D141-AEFB-4276EAE95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F4CD8-B242-FA45-9D8C-4BA770023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EE966-7178-7F44-94F6-5765363B4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6C7A2-15CB-E44D-9052-5121233C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F146B-3C84-1B4F-A5B4-EC8F4CEA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4EF482-68DB-D54E-8E23-7EE5EBB3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7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3F36-97B4-3640-A72B-4E9B9B0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7BE93-8E56-7345-9197-4F236169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5EA26-E915-A841-875D-9C8BCE13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8947B-0B96-014B-8620-27EA3BC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8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5E49C-5AD6-1247-A11A-44126265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1D5CE-6981-2742-B267-75E8BADA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EFE4F-FD88-8041-8C09-FEFB282B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7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ED7A-EC7C-D443-A136-FB3EFB71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77EC1-CD0A-B34E-A914-6659986E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01E3F-2928-C64B-A115-365C912C6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9C924-7C95-DA4B-8EF6-817B3475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6AF9-DBE9-7647-AE43-5C250704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F9E32-1895-3846-B5AA-4014287F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7723-3707-AF43-BCCA-7782CF1E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5548E-B1F8-244F-8CA6-53A59E1DB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5B910-CD7F-AA40-826B-CFE27219C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76152-A695-BB41-B2AE-89C57DCE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4C68B-FF21-8A4B-A92C-7A8A2E2A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C8A01-AF74-2843-85A7-F0CAD874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5D9F9-FAD3-D845-B4D4-3DE8A37A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BA013-67A2-DF4E-98B0-364D58DF8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3909A-D868-2F4C-AE4C-7312D7A02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E17C-48FF-1048-958B-BC06EB16CB74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5F1B5-A956-9E44-BB00-10786301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B0C8B-58B3-4145-AB2F-9EADFDCB3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10A7-F1C9-364A-BF9D-95E2E2F57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4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7.xml"/><Relationship Id="rId13" Type="http://schemas.openxmlformats.org/officeDocument/2006/relationships/chart" Target="../charts/chart42.xml"/><Relationship Id="rId18" Type="http://schemas.openxmlformats.org/officeDocument/2006/relationships/chart" Target="../charts/chart47.xml"/><Relationship Id="rId3" Type="http://schemas.openxmlformats.org/officeDocument/2006/relationships/chart" Target="../charts/chart32.xml"/><Relationship Id="rId21" Type="http://schemas.openxmlformats.org/officeDocument/2006/relationships/chart" Target="../charts/chart50.xml"/><Relationship Id="rId7" Type="http://schemas.openxmlformats.org/officeDocument/2006/relationships/chart" Target="../charts/chart36.xml"/><Relationship Id="rId12" Type="http://schemas.openxmlformats.org/officeDocument/2006/relationships/chart" Target="../charts/chart41.xml"/><Relationship Id="rId17" Type="http://schemas.openxmlformats.org/officeDocument/2006/relationships/chart" Target="../charts/chart46.xml"/><Relationship Id="rId2" Type="http://schemas.openxmlformats.org/officeDocument/2006/relationships/chart" Target="../charts/chart31.xml"/><Relationship Id="rId16" Type="http://schemas.openxmlformats.org/officeDocument/2006/relationships/chart" Target="../charts/chart45.xml"/><Relationship Id="rId20" Type="http://schemas.openxmlformats.org/officeDocument/2006/relationships/chart" Target="../charts/chart4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5.xml"/><Relationship Id="rId11" Type="http://schemas.openxmlformats.org/officeDocument/2006/relationships/chart" Target="../charts/chart40.xml"/><Relationship Id="rId5" Type="http://schemas.openxmlformats.org/officeDocument/2006/relationships/chart" Target="../charts/chart34.xml"/><Relationship Id="rId15" Type="http://schemas.openxmlformats.org/officeDocument/2006/relationships/chart" Target="../charts/chart44.xml"/><Relationship Id="rId10" Type="http://schemas.openxmlformats.org/officeDocument/2006/relationships/chart" Target="../charts/chart39.xml"/><Relationship Id="rId19" Type="http://schemas.openxmlformats.org/officeDocument/2006/relationships/chart" Target="../charts/chart48.xml"/><Relationship Id="rId4" Type="http://schemas.openxmlformats.org/officeDocument/2006/relationships/chart" Target="../charts/chart33.xml"/><Relationship Id="rId9" Type="http://schemas.openxmlformats.org/officeDocument/2006/relationships/chart" Target="../charts/chart38.xml"/><Relationship Id="rId14" Type="http://schemas.openxmlformats.org/officeDocument/2006/relationships/chart" Target="../charts/chart4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7.xml"/><Relationship Id="rId13" Type="http://schemas.openxmlformats.org/officeDocument/2006/relationships/chart" Target="../charts/chart62.xml"/><Relationship Id="rId18" Type="http://schemas.openxmlformats.org/officeDocument/2006/relationships/chart" Target="../charts/chart67.xml"/><Relationship Id="rId3" Type="http://schemas.openxmlformats.org/officeDocument/2006/relationships/chart" Target="../charts/chart52.xml"/><Relationship Id="rId21" Type="http://schemas.openxmlformats.org/officeDocument/2006/relationships/chart" Target="../charts/chart70.xml"/><Relationship Id="rId7" Type="http://schemas.openxmlformats.org/officeDocument/2006/relationships/chart" Target="../charts/chart56.xml"/><Relationship Id="rId12" Type="http://schemas.openxmlformats.org/officeDocument/2006/relationships/chart" Target="../charts/chart61.xml"/><Relationship Id="rId17" Type="http://schemas.openxmlformats.org/officeDocument/2006/relationships/chart" Target="../charts/chart66.xml"/><Relationship Id="rId2" Type="http://schemas.openxmlformats.org/officeDocument/2006/relationships/chart" Target="../charts/chart51.xml"/><Relationship Id="rId16" Type="http://schemas.openxmlformats.org/officeDocument/2006/relationships/chart" Target="../charts/chart65.xml"/><Relationship Id="rId20" Type="http://schemas.openxmlformats.org/officeDocument/2006/relationships/chart" Target="../charts/chart6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5.xml"/><Relationship Id="rId11" Type="http://schemas.openxmlformats.org/officeDocument/2006/relationships/chart" Target="../charts/chart60.xml"/><Relationship Id="rId5" Type="http://schemas.openxmlformats.org/officeDocument/2006/relationships/chart" Target="../charts/chart54.xml"/><Relationship Id="rId15" Type="http://schemas.openxmlformats.org/officeDocument/2006/relationships/chart" Target="../charts/chart64.xml"/><Relationship Id="rId10" Type="http://schemas.openxmlformats.org/officeDocument/2006/relationships/chart" Target="../charts/chart59.xml"/><Relationship Id="rId19" Type="http://schemas.openxmlformats.org/officeDocument/2006/relationships/chart" Target="../charts/chart68.xml"/><Relationship Id="rId4" Type="http://schemas.openxmlformats.org/officeDocument/2006/relationships/chart" Target="../charts/chart53.xml"/><Relationship Id="rId9" Type="http://schemas.openxmlformats.org/officeDocument/2006/relationships/chart" Target="../charts/chart58.xml"/><Relationship Id="rId14" Type="http://schemas.openxmlformats.org/officeDocument/2006/relationships/chart" Target="../charts/char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chart" Target="../charts/char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11" Type="http://schemas.openxmlformats.org/officeDocument/2006/relationships/chart" Target="../charts/chart15.xml"/><Relationship Id="rId5" Type="http://schemas.openxmlformats.org/officeDocument/2006/relationships/chart" Target="../charts/chart9.xml"/><Relationship Id="rId10" Type="http://schemas.openxmlformats.org/officeDocument/2006/relationships/chart" Target="../charts/chart14.xml"/><Relationship Id="rId4" Type="http://schemas.openxmlformats.org/officeDocument/2006/relationships/chart" Target="../charts/chart8.xml"/><Relationship Id="rId9" Type="http://schemas.openxmlformats.org/officeDocument/2006/relationships/chart" Target="../charts/char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chart" Target="../charts/chart27.xml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12" Type="http://schemas.openxmlformats.org/officeDocument/2006/relationships/chart" Target="../charts/chart26.xml"/><Relationship Id="rId2" Type="http://schemas.openxmlformats.org/officeDocument/2006/relationships/chart" Target="../charts/chart16.xml"/><Relationship Id="rId16" Type="http://schemas.openxmlformats.org/officeDocument/2006/relationships/chart" Target="../charts/chart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5" Type="http://schemas.openxmlformats.org/officeDocument/2006/relationships/chart" Target="../charts/chart29.xml"/><Relationship Id="rId10" Type="http://schemas.openxmlformats.org/officeDocument/2006/relationships/chart" Target="../charts/chart24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Relationship Id="rId14" Type="http://schemas.openxmlformats.org/officeDocument/2006/relationships/chart" Target="../charts/char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E47-0A34-0742-ADA4-E8F1D8F64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51" y="86445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Music recommendation challenge: repetitive song listening of KKBOX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5C2B8-D7A1-464C-9E14-AF2D7CC46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451" y="4976156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Metis, New York</a:t>
            </a:r>
          </a:p>
          <a:p>
            <a:pPr algn="l"/>
            <a:r>
              <a:rPr lang="en-US" dirty="0"/>
              <a:t>10.31.2018</a:t>
            </a:r>
          </a:p>
          <a:p>
            <a:pPr algn="l"/>
            <a:r>
              <a:rPr lang="en-US" dirty="0" err="1"/>
              <a:t>Krisztian</a:t>
            </a:r>
            <a:r>
              <a:rPr lang="en-US" dirty="0"/>
              <a:t> Sandor</a:t>
            </a:r>
          </a:p>
        </p:txBody>
      </p:sp>
    </p:spTree>
    <p:extLst>
      <p:ext uri="{BB962C8B-B14F-4D97-AF65-F5344CB8AC3E}">
        <p14:creationId xmlns:p14="http://schemas.microsoft.com/office/powerpoint/2010/main" val="68189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Iteratively try &amp; validate models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10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95AD4B-55B9-624B-A077-87990A7537D7}"/>
              </a:ext>
            </a:extLst>
          </p:cNvPr>
          <p:cNvGrpSpPr/>
          <p:nvPr/>
        </p:nvGrpSpPr>
        <p:grpSpPr>
          <a:xfrm>
            <a:off x="838200" y="1841212"/>
            <a:ext cx="2518281" cy="4109971"/>
            <a:chOff x="838200" y="1841212"/>
            <a:chExt cx="2518281" cy="410997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063B1D84-F160-5D43-920D-2D31381F1588}"/>
                </a:ext>
              </a:extLst>
            </p:cNvPr>
            <p:cNvSpPr/>
            <p:nvPr/>
          </p:nvSpPr>
          <p:spPr>
            <a:xfrm>
              <a:off x="2782327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C87333-F64F-8442-A208-EF8B7E68ACF1}"/>
                </a:ext>
              </a:extLst>
            </p:cNvPr>
            <p:cNvSpPr/>
            <p:nvPr/>
          </p:nvSpPr>
          <p:spPr>
            <a:xfrm>
              <a:off x="1474876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D26CC8-B692-2040-B31F-36FBF914A239}"/>
                </a:ext>
              </a:extLst>
            </p:cNvPr>
            <p:cNvSpPr/>
            <p:nvPr/>
          </p:nvSpPr>
          <p:spPr>
            <a:xfrm>
              <a:off x="841551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E256F6-3CC8-DD4E-A1A0-A47417550C03}"/>
                </a:ext>
              </a:extLst>
            </p:cNvPr>
            <p:cNvSpPr/>
            <p:nvPr/>
          </p:nvSpPr>
          <p:spPr>
            <a:xfrm>
              <a:off x="838200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1. Logistic regression - baseline</a:t>
              </a: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CC3CFC2-D1AA-3049-9CFC-71D6702375CE}"/>
                </a:ext>
              </a:extLst>
            </p:cNvPr>
            <p:cNvGraphicFramePr/>
            <p:nvPr/>
          </p:nvGraphicFramePr>
          <p:xfrm>
            <a:off x="1474877" y="3476550"/>
            <a:ext cx="1776757" cy="5700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770F06-E6C1-1748-9221-291F676CD246}"/>
                </a:ext>
              </a:extLst>
            </p:cNvPr>
            <p:cNvSpPr/>
            <p:nvPr/>
          </p:nvSpPr>
          <p:spPr>
            <a:xfrm>
              <a:off x="936269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66727-FEA8-D04C-873C-F4B78D4F6E7B}"/>
                </a:ext>
              </a:extLst>
            </p:cNvPr>
            <p:cNvSpPr/>
            <p:nvPr/>
          </p:nvSpPr>
          <p:spPr>
            <a:xfrm>
              <a:off x="936269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1EE938-9105-654D-A996-EECF04558EC4}"/>
                </a:ext>
              </a:extLst>
            </p:cNvPr>
            <p:cNvSpPr/>
            <p:nvPr/>
          </p:nvSpPr>
          <p:spPr>
            <a:xfrm>
              <a:off x="1572198" y="2447854"/>
              <a:ext cx="172094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/>
                <a:t>Offline playlist listening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1CA0B2-7A64-7947-9F4A-596A451FDE2B}"/>
                </a:ext>
              </a:extLst>
            </p:cNvPr>
            <p:cNvSpPr/>
            <p:nvPr/>
          </p:nvSpPr>
          <p:spPr>
            <a:xfrm>
              <a:off x="2657214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B3E80B05-FAAB-C049-B3BE-168F7AF3823F}"/>
                </a:ext>
              </a:extLst>
            </p:cNvPr>
            <p:cNvGraphicFramePr/>
            <p:nvPr/>
          </p:nvGraphicFramePr>
          <p:xfrm>
            <a:off x="2657214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3E537B-0A20-004E-95EF-D27C59C52291}"/>
                </a:ext>
              </a:extLst>
            </p:cNvPr>
            <p:cNvSpPr/>
            <p:nvPr/>
          </p:nvSpPr>
          <p:spPr>
            <a:xfrm>
              <a:off x="2118607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C18379-385D-4B49-BE78-6598D55DC191}"/>
                </a:ext>
              </a:extLst>
            </p:cNvPr>
            <p:cNvSpPr/>
            <p:nvPr/>
          </p:nvSpPr>
          <p:spPr>
            <a:xfrm>
              <a:off x="147487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9" name="Chart 58">
              <a:extLst>
                <a:ext uri="{FF2B5EF4-FFF2-40B4-BE49-F238E27FC236}">
                  <a16:creationId xmlns:a16="http://schemas.microsoft.com/office/drawing/2014/main" id="{2F432D9F-8F22-C742-A7F0-7ECBC22C0CD3}"/>
                </a:ext>
              </a:extLst>
            </p:cNvPr>
            <p:cNvGraphicFramePr/>
            <p:nvPr/>
          </p:nvGraphicFramePr>
          <p:xfrm>
            <a:off x="147487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E2BD1D-007F-D84B-B6E7-EA261B9C1F9A}"/>
                </a:ext>
              </a:extLst>
            </p:cNvPr>
            <p:cNvSpPr/>
            <p:nvPr/>
          </p:nvSpPr>
          <p:spPr>
            <a:xfrm>
              <a:off x="936269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3756FA-6931-5B40-92F6-00D3D4700034}"/>
                </a:ext>
              </a:extLst>
            </p:cNvPr>
            <p:cNvSpPr/>
            <p:nvPr/>
          </p:nvSpPr>
          <p:spPr>
            <a:xfrm>
              <a:off x="2657214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0CC9167D-287C-E543-B632-0AF3BEEBA218}"/>
                </a:ext>
              </a:extLst>
            </p:cNvPr>
            <p:cNvGraphicFramePr/>
            <p:nvPr/>
          </p:nvGraphicFramePr>
          <p:xfrm>
            <a:off x="2657214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452F86-2D9F-2649-BD58-652143C2908E}"/>
                </a:ext>
              </a:extLst>
            </p:cNvPr>
            <p:cNvSpPr/>
            <p:nvPr/>
          </p:nvSpPr>
          <p:spPr>
            <a:xfrm>
              <a:off x="2118607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7E8DA-0626-8148-A9B3-C77EC6E8E3B5}"/>
                </a:ext>
              </a:extLst>
            </p:cNvPr>
            <p:cNvSpPr/>
            <p:nvPr/>
          </p:nvSpPr>
          <p:spPr>
            <a:xfrm>
              <a:off x="1474877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5" name="Chart 64">
              <a:extLst>
                <a:ext uri="{FF2B5EF4-FFF2-40B4-BE49-F238E27FC236}">
                  <a16:creationId xmlns:a16="http://schemas.microsoft.com/office/drawing/2014/main" id="{E4B93B38-16BD-AA4B-9764-50835679B991}"/>
                </a:ext>
              </a:extLst>
            </p:cNvPr>
            <p:cNvGraphicFramePr/>
            <p:nvPr/>
          </p:nvGraphicFramePr>
          <p:xfrm>
            <a:off x="1474877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25B2BE-100D-2C48-AF69-6BABBDB5C2C3}"/>
                </a:ext>
              </a:extLst>
            </p:cNvPr>
            <p:cNvSpPr/>
            <p:nvPr/>
          </p:nvSpPr>
          <p:spPr>
            <a:xfrm>
              <a:off x="936269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038211-FC0B-8647-8F8C-622F1BDA5A93}"/>
              </a:ext>
            </a:extLst>
          </p:cNvPr>
          <p:cNvGrpSpPr/>
          <p:nvPr/>
        </p:nvGrpSpPr>
        <p:grpSpPr>
          <a:xfrm>
            <a:off x="3498643" y="1841212"/>
            <a:ext cx="2518281" cy="4109971"/>
            <a:chOff x="3498643" y="1841212"/>
            <a:chExt cx="2518281" cy="41099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9476B2-90F6-2745-A47E-75C9E3E7B251}"/>
                </a:ext>
              </a:extLst>
            </p:cNvPr>
            <p:cNvSpPr/>
            <p:nvPr/>
          </p:nvSpPr>
          <p:spPr>
            <a:xfrm>
              <a:off x="4135319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4D20C7-F2B8-024C-BAD1-20D513DDC8A5}"/>
                </a:ext>
              </a:extLst>
            </p:cNvPr>
            <p:cNvSpPr/>
            <p:nvPr/>
          </p:nvSpPr>
          <p:spPr>
            <a:xfrm>
              <a:off x="3501994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3F2082-B617-CB48-B876-6E565DD14D16}"/>
                </a:ext>
              </a:extLst>
            </p:cNvPr>
            <p:cNvSpPr/>
            <p:nvPr/>
          </p:nvSpPr>
          <p:spPr>
            <a:xfrm>
              <a:off x="3498643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2. Logistic regression extended</a:t>
              </a:r>
            </a:p>
          </p:txBody>
        </p:sp>
        <p:graphicFrame>
          <p:nvGraphicFramePr>
            <p:cNvPr id="71" name="Chart 70">
              <a:extLst>
                <a:ext uri="{FF2B5EF4-FFF2-40B4-BE49-F238E27FC236}">
                  <a16:creationId xmlns:a16="http://schemas.microsoft.com/office/drawing/2014/main" id="{09D47A92-C223-DA48-AD48-0228A35E72F6}"/>
                </a:ext>
              </a:extLst>
            </p:cNvPr>
            <p:cNvGraphicFramePr/>
            <p:nvPr/>
          </p:nvGraphicFramePr>
          <p:xfrm>
            <a:off x="4135321" y="3306040"/>
            <a:ext cx="1776757" cy="7405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F41E76-E45D-0348-BA54-0E606D681F72}"/>
                </a:ext>
              </a:extLst>
            </p:cNvPr>
            <p:cNvSpPr/>
            <p:nvPr/>
          </p:nvSpPr>
          <p:spPr>
            <a:xfrm>
              <a:off x="3596712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6F0025-6438-934D-B38E-12CF92115554}"/>
                </a:ext>
              </a:extLst>
            </p:cNvPr>
            <p:cNvSpPr/>
            <p:nvPr/>
          </p:nvSpPr>
          <p:spPr>
            <a:xfrm>
              <a:off x="3596712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543EF0-78DD-D740-9909-194A78757FA4}"/>
                </a:ext>
              </a:extLst>
            </p:cNvPr>
            <p:cNvSpPr/>
            <p:nvPr/>
          </p:nvSpPr>
          <p:spPr>
            <a:xfrm>
              <a:off x="4232642" y="2447854"/>
              <a:ext cx="1720946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/>
                <a:t>User, Track and Interaction features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 err="1"/>
                <a:t>NaNs</a:t>
              </a:r>
              <a:r>
                <a:rPr lang="en-US" sz="1200" dirty="0"/>
                <a:t> dropped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205FDD7-9EE6-AB42-AABF-FB351957EACD}"/>
                </a:ext>
              </a:extLst>
            </p:cNvPr>
            <p:cNvSpPr/>
            <p:nvPr/>
          </p:nvSpPr>
          <p:spPr>
            <a:xfrm>
              <a:off x="531765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76" name="Chart 75">
              <a:extLst>
                <a:ext uri="{FF2B5EF4-FFF2-40B4-BE49-F238E27FC236}">
                  <a16:creationId xmlns:a16="http://schemas.microsoft.com/office/drawing/2014/main" id="{1A379EDD-1A25-E845-AD5B-8E0E826A64A7}"/>
                </a:ext>
              </a:extLst>
            </p:cNvPr>
            <p:cNvGraphicFramePr/>
            <p:nvPr/>
          </p:nvGraphicFramePr>
          <p:xfrm>
            <a:off x="531765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90AAA70-B661-4F4F-BB11-A5FDE7F59AE1}"/>
                </a:ext>
              </a:extLst>
            </p:cNvPr>
            <p:cNvSpPr/>
            <p:nvPr/>
          </p:nvSpPr>
          <p:spPr>
            <a:xfrm>
              <a:off x="4779051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2AD602-A79D-C64F-B122-F63B8F7DCAF8}"/>
                </a:ext>
              </a:extLst>
            </p:cNvPr>
            <p:cNvSpPr/>
            <p:nvPr/>
          </p:nvSpPr>
          <p:spPr>
            <a:xfrm>
              <a:off x="4135321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79" name="Chart 78">
              <a:extLst>
                <a:ext uri="{FF2B5EF4-FFF2-40B4-BE49-F238E27FC236}">
                  <a16:creationId xmlns:a16="http://schemas.microsoft.com/office/drawing/2014/main" id="{C90A0304-821D-6141-BEF5-86C8165CDB09}"/>
                </a:ext>
              </a:extLst>
            </p:cNvPr>
            <p:cNvGraphicFramePr/>
            <p:nvPr/>
          </p:nvGraphicFramePr>
          <p:xfrm>
            <a:off x="4135321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BFF887-F942-E04B-BF38-A67B64878F5B}"/>
                </a:ext>
              </a:extLst>
            </p:cNvPr>
            <p:cNvSpPr/>
            <p:nvPr/>
          </p:nvSpPr>
          <p:spPr>
            <a:xfrm>
              <a:off x="3596712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A6AF1B8-BC5C-A346-9135-2925398661EB}"/>
                </a:ext>
              </a:extLst>
            </p:cNvPr>
            <p:cNvSpPr/>
            <p:nvPr/>
          </p:nvSpPr>
          <p:spPr>
            <a:xfrm>
              <a:off x="5317657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82" name="Chart 81">
              <a:extLst>
                <a:ext uri="{FF2B5EF4-FFF2-40B4-BE49-F238E27FC236}">
                  <a16:creationId xmlns:a16="http://schemas.microsoft.com/office/drawing/2014/main" id="{343D8315-13A5-A545-8ED2-2E6FA0F553BE}"/>
                </a:ext>
              </a:extLst>
            </p:cNvPr>
            <p:cNvGraphicFramePr/>
            <p:nvPr/>
          </p:nvGraphicFramePr>
          <p:xfrm>
            <a:off x="5317657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9DD2B8-16A9-3B4E-9394-CB0E781A8905}"/>
                </a:ext>
              </a:extLst>
            </p:cNvPr>
            <p:cNvSpPr/>
            <p:nvPr/>
          </p:nvSpPr>
          <p:spPr>
            <a:xfrm>
              <a:off x="4779051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176AFF6-75E2-1F46-A8DB-4E8895636FA9}"/>
                </a:ext>
              </a:extLst>
            </p:cNvPr>
            <p:cNvSpPr/>
            <p:nvPr/>
          </p:nvSpPr>
          <p:spPr>
            <a:xfrm>
              <a:off x="4135321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85" name="Chart 84">
              <a:extLst>
                <a:ext uri="{FF2B5EF4-FFF2-40B4-BE49-F238E27FC236}">
                  <a16:creationId xmlns:a16="http://schemas.microsoft.com/office/drawing/2014/main" id="{01D963DB-7118-0346-95FE-BCC8C4A7A39A}"/>
                </a:ext>
              </a:extLst>
            </p:cNvPr>
            <p:cNvGraphicFramePr/>
            <p:nvPr/>
          </p:nvGraphicFramePr>
          <p:xfrm>
            <a:off x="4135321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BF22D0-A52F-FC49-9292-61FF1369F9CA}"/>
                </a:ext>
              </a:extLst>
            </p:cNvPr>
            <p:cNvSpPr/>
            <p:nvPr/>
          </p:nvSpPr>
          <p:spPr>
            <a:xfrm>
              <a:off x="3596712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7" name="Right Triangle 126">
              <a:extLst>
                <a:ext uri="{FF2B5EF4-FFF2-40B4-BE49-F238E27FC236}">
                  <a16:creationId xmlns:a16="http://schemas.microsoft.com/office/drawing/2014/main" id="{316C0226-A685-E14B-84B6-6886CF226E07}"/>
                </a:ext>
              </a:extLst>
            </p:cNvPr>
            <p:cNvSpPr/>
            <p:nvPr/>
          </p:nvSpPr>
          <p:spPr>
            <a:xfrm>
              <a:off x="5461726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5E9A84-5DFA-E647-8296-56FC06E1BBFA}"/>
              </a:ext>
            </a:extLst>
          </p:cNvPr>
          <p:cNvGrpSpPr/>
          <p:nvPr/>
        </p:nvGrpSpPr>
        <p:grpSpPr>
          <a:xfrm>
            <a:off x="6173248" y="1841212"/>
            <a:ext cx="2518281" cy="4109971"/>
            <a:chOff x="6173248" y="1841212"/>
            <a:chExt cx="2518281" cy="410997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F92BA2-7BA1-E541-A769-6ACD27B97672}"/>
                </a:ext>
              </a:extLst>
            </p:cNvPr>
            <p:cNvSpPr/>
            <p:nvPr/>
          </p:nvSpPr>
          <p:spPr>
            <a:xfrm>
              <a:off x="6809924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AD8C03D-D7DF-754E-9E82-B5EF5714F30E}"/>
                </a:ext>
              </a:extLst>
            </p:cNvPr>
            <p:cNvSpPr/>
            <p:nvPr/>
          </p:nvSpPr>
          <p:spPr>
            <a:xfrm>
              <a:off x="6176599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D4A53C-2F30-A14D-8C4F-63CD3B2A67C3}"/>
                </a:ext>
              </a:extLst>
            </p:cNvPr>
            <p:cNvSpPr/>
            <p:nvPr/>
          </p:nvSpPr>
          <p:spPr>
            <a:xfrm>
              <a:off x="6173248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3. Random Forest standard tuning</a:t>
              </a:r>
            </a:p>
          </p:txBody>
        </p:sp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769C035-63DC-EC48-8B63-0834D36FEE38}"/>
                </a:ext>
              </a:extLst>
            </p:cNvPr>
            <p:cNvGraphicFramePr/>
            <p:nvPr/>
          </p:nvGraphicFramePr>
          <p:xfrm>
            <a:off x="6809925" y="3251064"/>
            <a:ext cx="1776757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E915081-463B-1E47-8485-B1AC394A9A58}"/>
                </a:ext>
              </a:extLst>
            </p:cNvPr>
            <p:cNvSpPr/>
            <p:nvPr/>
          </p:nvSpPr>
          <p:spPr>
            <a:xfrm>
              <a:off x="6271318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A0215D2-1314-5844-AB8A-51BC021D0D0F}"/>
                </a:ext>
              </a:extLst>
            </p:cNvPr>
            <p:cNvSpPr/>
            <p:nvPr/>
          </p:nvSpPr>
          <p:spPr>
            <a:xfrm>
              <a:off x="6271319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2F3BB4D-3082-F542-BF44-0E0A5BC0969B}"/>
                </a:ext>
              </a:extLst>
            </p:cNvPr>
            <p:cNvSpPr/>
            <p:nvPr/>
          </p:nvSpPr>
          <p:spPr>
            <a:xfrm>
              <a:off x="7992264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96" name="Chart 95">
              <a:extLst>
                <a:ext uri="{FF2B5EF4-FFF2-40B4-BE49-F238E27FC236}">
                  <a16:creationId xmlns:a16="http://schemas.microsoft.com/office/drawing/2014/main" id="{7D2B7EF4-7385-3A44-A30C-84AC14D10F40}"/>
                </a:ext>
              </a:extLst>
            </p:cNvPr>
            <p:cNvGraphicFramePr/>
            <p:nvPr/>
          </p:nvGraphicFramePr>
          <p:xfrm>
            <a:off x="7992264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8494F22-AE59-CD43-BC91-5E784CF3DFEB}"/>
                </a:ext>
              </a:extLst>
            </p:cNvPr>
            <p:cNvSpPr/>
            <p:nvPr/>
          </p:nvSpPr>
          <p:spPr>
            <a:xfrm>
              <a:off x="7453657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BA22F8-A4BF-394F-9EE5-349197A6123C}"/>
                </a:ext>
              </a:extLst>
            </p:cNvPr>
            <p:cNvSpPr/>
            <p:nvPr/>
          </p:nvSpPr>
          <p:spPr>
            <a:xfrm>
              <a:off x="6809926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99" name="Chart 98">
              <a:extLst>
                <a:ext uri="{FF2B5EF4-FFF2-40B4-BE49-F238E27FC236}">
                  <a16:creationId xmlns:a16="http://schemas.microsoft.com/office/drawing/2014/main" id="{E04A31FB-B5EF-994B-AB3C-1BF5D39C097F}"/>
                </a:ext>
              </a:extLst>
            </p:cNvPr>
            <p:cNvGraphicFramePr/>
            <p:nvPr/>
          </p:nvGraphicFramePr>
          <p:xfrm>
            <a:off x="6809926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F92D8B-B468-0544-AE37-2F9585FED300}"/>
                </a:ext>
              </a:extLst>
            </p:cNvPr>
            <p:cNvSpPr/>
            <p:nvPr/>
          </p:nvSpPr>
          <p:spPr>
            <a:xfrm>
              <a:off x="6271320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3103F0B-C763-524A-9DCA-9138B9950AD7}"/>
                </a:ext>
              </a:extLst>
            </p:cNvPr>
            <p:cNvSpPr/>
            <p:nvPr/>
          </p:nvSpPr>
          <p:spPr>
            <a:xfrm>
              <a:off x="7992264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02" name="Chart 101">
              <a:extLst>
                <a:ext uri="{FF2B5EF4-FFF2-40B4-BE49-F238E27FC236}">
                  <a16:creationId xmlns:a16="http://schemas.microsoft.com/office/drawing/2014/main" id="{C80C4C10-F430-EF46-89FC-7CB1A78D0D5C}"/>
                </a:ext>
              </a:extLst>
            </p:cNvPr>
            <p:cNvGraphicFramePr/>
            <p:nvPr/>
          </p:nvGraphicFramePr>
          <p:xfrm>
            <a:off x="7992264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C390573-5740-8E41-A645-12E8CA32636A}"/>
                </a:ext>
              </a:extLst>
            </p:cNvPr>
            <p:cNvSpPr/>
            <p:nvPr/>
          </p:nvSpPr>
          <p:spPr>
            <a:xfrm>
              <a:off x="7453658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DBA2038-CCF8-ED4A-A965-4F440BD584E2}"/>
                </a:ext>
              </a:extLst>
            </p:cNvPr>
            <p:cNvSpPr/>
            <p:nvPr/>
          </p:nvSpPr>
          <p:spPr>
            <a:xfrm>
              <a:off x="6809927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05" name="Chart 104">
              <a:extLst>
                <a:ext uri="{FF2B5EF4-FFF2-40B4-BE49-F238E27FC236}">
                  <a16:creationId xmlns:a16="http://schemas.microsoft.com/office/drawing/2014/main" id="{1C10BDB8-958A-634E-9887-22BCD0B7D032}"/>
                </a:ext>
              </a:extLst>
            </p:cNvPr>
            <p:cNvGraphicFramePr/>
            <p:nvPr/>
          </p:nvGraphicFramePr>
          <p:xfrm>
            <a:off x="6809927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C402D92-2BE9-AC42-A407-8AB856C25B7F}"/>
                </a:ext>
              </a:extLst>
            </p:cNvPr>
            <p:cNvSpPr/>
            <p:nvPr/>
          </p:nvSpPr>
          <p:spPr>
            <a:xfrm>
              <a:off x="6271320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8" name="Right Triangle 127">
              <a:extLst>
                <a:ext uri="{FF2B5EF4-FFF2-40B4-BE49-F238E27FC236}">
                  <a16:creationId xmlns:a16="http://schemas.microsoft.com/office/drawing/2014/main" id="{C26DF765-B1D8-914A-A1AB-3F9B50A3CC2D}"/>
                </a:ext>
              </a:extLst>
            </p:cNvPr>
            <p:cNvSpPr/>
            <p:nvPr/>
          </p:nvSpPr>
          <p:spPr>
            <a:xfrm>
              <a:off x="8135122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1F5016A-14A0-B845-BF2F-914EA130CAD4}"/>
                </a:ext>
              </a:extLst>
            </p:cNvPr>
            <p:cNvSpPr/>
            <p:nvPr/>
          </p:nvSpPr>
          <p:spPr>
            <a:xfrm>
              <a:off x="6907246" y="2447854"/>
              <a:ext cx="1720946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/>
                <a:t>User, Track and Interaction features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 err="1"/>
                <a:t>NaNs</a:t>
              </a:r>
              <a:r>
                <a:rPr lang="en-US" sz="1200" dirty="0"/>
                <a:t> dropped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372FD76-F8B0-1F49-883C-C7416DB6B5DB}"/>
              </a:ext>
            </a:extLst>
          </p:cNvPr>
          <p:cNvGrpSpPr/>
          <p:nvPr/>
        </p:nvGrpSpPr>
        <p:grpSpPr>
          <a:xfrm>
            <a:off x="8835523" y="1841212"/>
            <a:ext cx="2518283" cy="4109971"/>
            <a:chOff x="8835523" y="1841212"/>
            <a:chExt cx="2518283" cy="410997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FB1F7B2-7473-594F-80A7-29F153F61E33}"/>
                </a:ext>
              </a:extLst>
            </p:cNvPr>
            <p:cNvSpPr/>
            <p:nvPr/>
          </p:nvSpPr>
          <p:spPr>
            <a:xfrm>
              <a:off x="8838875" y="2077688"/>
              <a:ext cx="2514931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7D6293A-F138-EF4C-AD15-B1D1D8468FAB}"/>
                </a:ext>
              </a:extLst>
            </p:cNvPr>
            <p:cNvSpPr/>
            <p:nvPr/>
          </p:nvSpPr>
          <p:spPr>
            <a:xfrm>
              <a:off x="9472199" y="3231544"/>
              <a:ext cx="1776759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AD61DC6-2F3F-394E-B851-72EF3150B254}"/>
                </a:ext>
              </a:extLst>
            </p:cNvPr>
            <p:cNvSpPr/>
            <p:nvPr/>
          </p:nvSpPr>
          <p:spPr>
            <a:xfrm>
              <a:off x="8835523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4. </a:t>
              </a:r>
              <a:r>
                <a:rPr lang="en-US" sz="1400" dirty="0" err="1">
                  <a:solidFill>
                    <a:schemeClr val="bg1"/>
                  </a:solidFill>
                </a:rPr>
                <a:t>XGBoost</a:t>
              </a: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 final tuning</a:t>
              </a:r>
            </a:p>
          </p:txBody>
        </p:sp>
        <p:graphicFrame>
          <p:nvGraphicFramePr>
            <p:cNvPr id="111" name="Chart 110">
              <a:extLst>
                <a:ext uri="{FF2B5EF4-FFF2-40B4-BE49-F238E27FC236}">
                  <a16:creationId xmlns:a16="http://schemas.microsoft.com/office/drawing/2014/main" id="{B9B7D0E4-9197-D244-87AA-DABD3FBF8DB5}"/>
                </a:ext>
              </a:extLst>
            </p:cNvPr>
            <p:cNvGraphicFramePr/>
            <p:nvPr/>
          </p:nvGraphicFramePr>
          <p:xfrm>
            <a:off x="9472201" y="3251064"/>
            <a:ext cx="1776758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4C656C0-5A0A-7848-B67B-42DAEEDB1400}"/>
                </a:ext>
              </a:extLst>
            </p:cNvPr>
            <p:cNvSpPr/>
            <p:nvPr/>
          </p:nvSpPr>
          <p:spPr>
            <a:xfrm>
              <a:off x="8933593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4C4CDAE-DBE3-2349-9BCB-CFBCA34286C3}"/>
                </a:ext>
              </a:extLst>
            </p:cNvPr>
            <p:cNvSpPr/>
            <p:nvPr/>
          </p:nvSpPr>
          <p:spPr>
            <a:xfrm>
              <a:off x="8933593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B23BB57-886A-B44B-B1CA-1186A4217855}"/>
                </a:ext>
              </a:extLst>
            </p:cNvPr>
            <p:cNvSpPr/>
            <p:nvPr/>
          </p:nvSpPr>
          <p:spPr>
            <a:xfrm>
              <a:off x="10654538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16" name="Chart 115">
              <a:extLst>
                <a:ext uri="{FF2B5EF4-FFF2-40B4-BE49-F238E27FC236}">
                  <a16:creationId xmlns:a16="http://schemas.microsoft.com/office/drawing/2014/main" id="{2620C1F0-56E6-D14B-A652-5DACB8D06860}"/>
                </a:ext>
              </a:extLst>
            </p:cNvPr>
            <p:cNvGraphicFramePr/>
            <p:nvPr/>
          </p:nvGraphicFramePr>
          <p:xfrm>
            <a:off x="10654539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AD40D3F-C59B-7043-B221-BDD3D662ED8D}"/>
                </a:ext>
              </a:extLst>
            </p:cNvPr>
            <p:cNvSpPr/>
            <p:nvPr/>
          </p:nvSpPr>
          <p:spPr>
            <a:xfrm>
              <a:off x="10115932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C1A1023-8A13-E14E-AB92-40C7C295444C}"/>
                </a:ext>
              </a:extLst>
            </p:cNvPr>
            <p:cNvSpPr/>
            <p:nvPr/>
          </p:nvSpPr>
          <p:spPr>
            <a:xfrm>
              <a:off x="9472202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19" name="Chart 118">
              <a:extLst>
                <a:ext uri="{FF2B5EF4-FFF2-40B4-BE49-F238E27FC236}">
                  <a16:creationId xmlns:a16="http://schemas.microsoft.com/office/drawing/2014/main" id="{EB7F2697-80D9-4A4C-BBB3-AFBB509FE050}"/>
                </a:ext>
              </a:extLst>
            </p:cNvPr>
            <p:cNvGraphicFramePr/>
            <p:nvPr/>
          </p:nvGraphicFramePr>
          <p:xfrm>
            <a:off x="9472202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E68A4C-60A6-3B49-B2E5-249AB0B52F25}"/>
                </a:ext>
              </a:extLst>
            </p:cNvPr>
            <p:cNvSpPr/>
            <p:nvPr/>
          </p:nvSpPr>
          <p:spPr>
            <a:xfrm>
              <a:off x="8933593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C52E21D-B9B5-2A41-9056-4E8A1E216780}"/>
                </a:ext>
              </a:extLst>
            </p:cNvPr>
            <p:cNvSpPr/>
            <p:nvPr/>
          </p:nvSpPr>
          <p:spPr>
            <a:xfrm>
              <a:off x="10654539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22" name="Chart 121">
              <a:extLst>
                <a:ext uri="{FF2B5EF4-FFF2-40B4-BE49-F238E27FC236}">
                  <a16:creationId xmlns:a16="http://schemas.microsoft.com/office/drawing/2014/main" id="{01C54D1D-04E8-A34E-BA5D-DCB1D9BB4268}"/>
                </a:ext>
              </a:extLst>
            </p:cNvPr>
            <p:cNvGraphicFramePr/>
            <p:nvPr/>
          </p:nvGraphicFramePr>
          <p:xfrm>
            <a:off x="10654538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FF7E27D-713F-7344-8DFE-1A3A19FDC4AB}"/>
                </a:ext>
              </a:extLst>
            </p:cNvPr>
            <p:cNvSpPr/>
            <p:nvPr/>
          </p:nvSpPr>
          <p:spPr>
            <a:xfrm>
              <a:off x="10115930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8D1694A-6EB8-B04A-8223-59F9A81782A3}"/>
                </a:ext>
              </a:extLst>
            </p:cNvPr>
            <p:cNvSpPr/>
            <p:nvPr/>
          </p:nvSpPr>
          <p:spPr>
            <a:xfrm>
              <a:off x="9472199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25" name="Chart 124">
              <a:extLst>
                <a:ext uri="{FF2B5EF4-FFF2-40B4-BE49-F238E27FC236}">
                  <a16:creationId xmlns:a16="http://schemas.microsoft.com/office/drawing/2014/main" id="{A5FBED7E-12F9-AE45-874F-0C2E334F8117}"/>
                </a:ext>
              </a:extLst>
            </p:cNvPr>
            <p:cNvGraphicFramePr/>
            <p:nvPr/>
          </p:nvGraphicFramePr>
          <p:xfrm>
            <a:off x="9472199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2FE2A89-384A-E34A-BE28-7FF20AA25953}"/>
                </a:ext>
              </a:extLst>
            </p:cNvPr>
            <p:cNvSpPr/>
            <p:nvPr/>
          </p:nvSpPr>
          <p:spPr>
            <a:xfrm>
              <a:off x="8933590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DC2CAA23-6CED-A743-87A9-8F3C5DF75D9E}"/>
                </a:ext>
              </a:extLst>
            </p:cNvPr>
            <p:cNvSpPr/>
            <p:nvPr/>
          </p:nvSpPr>
          <p:spPr>
            <a:xfrm>
              <a:off x="10793766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404538A-8AA5-3E44-8F05-64E057AAC443}"/>
                </a:ext>
              </a:extLst>
            </p:cNvPr>
            <p:cNvSpPr/>
            <p:nvPr/>
          </p:nvSpPr>
          <p:spPr>
            <a:xfrm>
              <a:off x="9553831" y="2447854"/>
              <a:ext cx="1720946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/>
                <a:t>User, Track and Interaction features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 err="1"/>
                <a:t>NaNs</a:t>
              </a:r>
              <a:r>
                <a:rPr lang="en-US" sz="1200" dirty="0"/>
                <a:t> dropped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39001F-3405-3245-9275-CA2D83518C7D}"/>
              </a:ext>
            </a:extLst>
          </p:cNvPr>
          <p:cNvSpPr/>
          <p:nvPr/>
        </p:nvSpPr>
        <p:spPr>
          <a:xfrm>
            <a:off x="845102" y="6089568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All models have been tested on the same holdout set with </a:t>
            </a:r>
            <a:r>
              <a:rPr lang="en-US" sz="1200" dirty="0" err="1"/>
              <a:t>NaNs</a:t>
            </a:r>
            <a:r>
              <a:rPr lang="en-US" sz="1200" dirty="0"/>
              <a:t> removed, however </a:t>
            </a:r>
            <a:r>
              <a:rPr lang="en-US" sz="1200" dirty="0" err="1"/>
              <a:t>XGBoost</a:t>
            </a:r>
            <a:r>
              <a:rPr lang="en-US" sz="1200" dirty="0"/>
              <a:t> have been trained on a training set that included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6D4D90-B377-0142-958B-DDB27A4AF8ED}"/>
              </a:ext>
            </a:extLst>
          </p:cNvPr>
          <p:cNvSpPr/>
          <p:nvPr/>
        </p:nvSpPr>
        <p:spPr>
          <a:xfrm>
            <a:off x="845102" y="6283404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Scores defined as: Recall = TP / (TP + FN) | Precision=TP/(TP+FP) | Specificity = TN / (TN + FP) | Accuracy=(TP+TN)/(TP+TN+FP+FN)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FA1C2D9-50AB-154D-9F84-0320D0DA307F}"/>
              </a:ext>
            </a:extLst>
          </p:cNvPr>
          <p:cNvCxnSpPr>
            <a:cxnSpLocks/>
          </p:cNvCxnSpPr>
          <p:nvPr/>
        </p:nvCxnSpPr>
        <p:spPr>
          <a:xfrm>
            <a:off x="2782327" y="3727085"/>
            <a:ext cx="8947218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6F67858-3637-9041-ACE7-AEBA92703C43}"/>
              </a:ext>
            </a:extLst>
          </p:cNvPr>
          <p:cNvCxnSpPr>
            <a:cxnSpLocks/>
          </p:cNvCxnSpPr>
          <p:nvPr/>
        </p:nvCxnSpPr>
        <p:spPr>
          <a:xfrm>
            <a:off x="10793765" y="3540820"/>
            <a:ext cx="93578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Up Arrow 113">
            <a:extLst>
              <a:ext uri="{FF2B5EF4-FFF2-40B4-BE49-F238E27FC236}">
                <a16:creationId xmlns:a16="http://schemas.microsoft.com/office/drawing/2014/main" id="{DC3A6792-32D4-9A49-9B0C-F712E12544A6}"/>
              </a:ext>
            </a:extLst>
          </p:cNvPr>
          <p:cNvSpPr/>
          <p:nvPr/>
        </p:nvSpPr>
        <p:spPr>
          <a:xfrm>
            <a:off x="11619284" y="3540820"/>
            <a:ext cx="162684" cy="18626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779EA0F-EA6B-304A-9E8A-2CA0EAA204B4}"/>
              </a:ext>
            </a:extLst>
          </p:cNvPr>
          <p:cNvSpPr/>
          <p:nvPr/>
        </p:nvSpPr>
        <p:spPr>
          <a:xfrm>
            <a:off x="11403088" y="3767205"/>
            <a:ext cx="5840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+9 p.p. </a:t>
            </a:r>
            <a:r>
              <a:rPr lang="en-US" sz="1200" dirty="0" err="1"/>
              <a:t>Fbeta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63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CFB1F7B2-7473-594F-80A7-29F153F61E33}"/>
              </a:ext>
            </a:extLst>
          </p:cNvPr>
          <p:cNvSpPr/>
          <p:nvPr/>
        </p:nvSpPr>
        <p:spPr>
          <a:xfrm>
            <a:off x="8838875" y="2077688"/>
            <a:ext cx="2514931" cy="3873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Iteratively try &amp; validate models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11</a:t>
            </a:fld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63B1D84-F160-5D43-920D-2D31381F1588}"/>
              </a:ext>
            </a:extLst>
          </p:cNvPr>
          <p:cNvSpPr/>
          <p:nvPr/>
        </p:nvSpPr>
        <p:spPr>
          <a:xfrm>
            <a:off x="2782327" y="1841212"/>
            <a:ext cx="263396" cy="230127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</a:schemeClr>
              </a:gs>
              <a:gs pos="50000">
                <a:schemeClr val="accent5">
                  <a:lumMod val="50000"/>
                  <a:tint val="44500"/>
                  <a:satMod val="160000"/>
                </a:schemeClr>
              </a:gs>
              <a:gs pos="100000">
                <a:schemeClr val="accent5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C87333-F64F-8442-A208-EF8B7E68ACF1}"/>
              </a:ext>
            </a:extLst>
          </p:cNvPr>
          <p:cNvSpPr/>
          <p:nvPr/>
        </p:nvSpPr>
        <p:spPr>
          <a:xfrm>
            <a:off x="1474876" y="3231544"/>
            <a:ext cx="1776758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D26CC8-B692-2040-B31F-36FBF914A239}"/>
              </a:ext>
            </a:extLst>
          </p:cNvPr>
          <p:cNvSpPr/>
          <p:nvPr/>
        </p:nvSpPr>
        <p:spPr>
          <a:xfrm>
            <a:off x="841551" y="2077688"/>
            <a:ext cx="2514930" cy="387349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E256F6-3CC8-DD4E-A1A0-A47417550C03}"/>
              </a:ext>
            </a:extLst>
          </p:cNvPr>
          <p:cNvSpPr/>
          <p:nvPr/>
        </p:nvSpPr>
        <p:spPr>
          <a:xfrm>
            <a:off x="838200" y="1848830"/>
            <a:ext cx="1944991" cy="4738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1. Logistic regression - baseline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CC3CFC2-D1AA-3049-9CFC-71D6702375CE}"/>
              </a:ext>
            </a:extLst>
          </p:cNvPr>
          <p:cNvGraphicFramePr/>
          <p:nvPr/>
        </p:nvGraphicFramePr>
        <p:xfrm>
          <a:off x="1474877" y="3476550"/>
          <a:ext cx="1776757" cy="570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D4770F06-E6C1-1748-9221-291F676CD246}"/>
              </a:ext>
            </a:extLst>
          </p:cNvPr>
          <p:cNvSpPr/>
          <p:nvPr/>
        </p:nvSpPr>
        <p:spPr>
          <a:xfrm>
            <a:off x="936269" y="32315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FBeta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l-GR" sz="1200" dirty="0">
                <a:solidFill>
                  <a:schemeClr val="bg1"/>
                </a:solidFill>
              </a:rPr>
              <a:t>Β</a:t>
            </a:r>
            <a:r>
              <a:rPr lang="hu-HU" sz="1200" dirty="0">
                <a:solidFill>
                  <a:schemeClr val="bg1"/>
                </a:solidFill>
              </a:rPr>
              <a:t> = 0.3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266727-FEA8-D04C-873C-F4B78D4F6E7B}"/>
              </a:ext>
            </a:extLst>
          </p:cNvPr>
          <p:cNvSpPr/>
          <p:nvPr/>
        </p:nvSpPr>
        <p:spPr>
          <a:xfrm>
            <a:off x="936269" y="2447854"/>
            <a:ext cx="541209" cy="6585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>
                <a:solidFill>
                  <a:schemeClr val="bg1"/>
                </a:solidFill>
              </a:rPr>
              <a:t>Fea-tures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1EE938-9105-654D-A996-EECF04558EC4}"/>
              </a:ext>
            </a:extLst>
          </p:cNvPr>
          <p:cNvSpPr/>
          <p:nvPr/>
        </p:nvSpPr>
        <p:spPr>
          <a:xfrm>
            <a:off x="1572198" y="2447854"/>
            <a:ext cx="172094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Offline playlist listening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1CA0B2-7A64-7947-9F4A-596A451FDE2B}"/>
              </a:ext>
            </a:extLst>
          </p:cNvPr>
          <p:cNvSpPr/>
          <p:nvPr/>
        </p:nvSpPr>
        <p:spPr>
          <a:xfrm>
            <a:off x="2657214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B3E80B05-FAAB-C049-B3BE-168F7AF3823F}"/>
              </a:ext>
            </a:extLst>
          </p:cNvPr>
          <p:cNvGraphicFramePr/>
          <p:nvPr/>
        </p:nvGraphicFramePr>
        <p:xfrm>
          <a:off x="2657214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C53E537B-0A20-004E-95EF-D27C59C52291}"/>
              </a:ext>
            </a:extLst>
          </p:cNvPr>
          <p:cNvSpPr/>
          <p:nvPr/>
        </p:nvSpPr>
        <p:spPr>
          <a:xfrm>
            <a:off x="2118607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Accuracy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C18379-385D-4B49-BE78-6598D55DC191}"/>
              </a:ext>
            </a:extLst>
          </p:cNvPr>
          <p:cNvSpPr/>
          <p:nvPr/>
        </p:nvSpPr>
        <p:spPr>
          <a:xfrm>
            <a:off x="1474877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2F432D9F-8F22-C742-A7F0-7ECBC22C0CD3}"/>
              </a:ext>
            </a:extLst>
          </p:cNvPr>
          <p:cNvGraphicFramePr/>
          <p:nvPr/>
        </p:nvGraphicFramePr>
        <p:xfrm>
          <a:off x="1474877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A2E2BD1D-007F-D84B-B6E7-EA261B9C1F9A}"/>
              </a:ext>
            </a:extLst>
          </p:cNvPr>
          <p:cNvSpPr/>
          <p:nvPr/>
        </p:nvSpPr>
        <p:spPr>
          <a:xfrm>
            <a:off x="936269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Recall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3756FA-6931-5B40-92F6-00D3D4700034}"/>
              </a:ext>
            </a:extLst>
          </p:cNvPr>
          <p:cNvSpPr/>
          <p:nvPr/>
        </p:nvSpPr>
        <p:spPr>
          <a:xfrm>
            <a:off x="2657214" y="50349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0CC9167D-287C-E543-B632-0AF3BEEBA218}"/>
              </a:ext>
            </a:extLst>
          </p:cNvPr>
          <p:cNvGraphicFramePr/>
          <p:nvPr/>
        </p:nvGraphicFramePr>
        <p:xfrm>
          <a:off x="2657214" y="51094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00452F86-2D9F-2649-BD58-652143C2908E}"/>
              </a:ext>
            </a:extLst>
          </p:cNvPr>
          <p:cNvSpPr/>
          <p:nvPr/>
        </p:nvSpPr>
        <p:spPr>
          <a:xfrm>
            <a:off x="2118607" y="50349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Precision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7E8DA-0626-8148-A9B3-C77EC6E8E3B5}"/>
              </a:ext>
            </a:extLst>
          </p:cNvPr>
          <p:cNvSpPr/>
          <p:nvPr/>
        </p:nvSpPr>
        <p:spPr>
          <a:xfrm>
            <a:off x="1474877" y="5045188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E4B93B38-16BD-AA4B-9764-50835679B991}"/>
              </a:ext>
            </a:extLst>
          </p:cNvPr>
          <p:cNvGraphicFramePr/>
          <p:nvPr/>
        </p:nvGraphicFramePr>
        <p:xfrm>
          <a:off x="1474877" y="5077738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CF25B2BE-100D-2C48-AF69-6BABBDB5C2C3}"/>
              </a:ext>
            </a:extLst>
          </p:cNvPr>
          <p:cNvSpPr/>
          <p:nvPr/>
        </p:nvSpPr>
        <p:spPr>
          <a:xfrm>
            <a:off x="936269" y="5045188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Speci</a:t>
            </a:r>
            <a:r>
              <a:rPr lang="hu-HU" sz="1200" dirty="0">
                <a:solidFill>
                  <a:schemeClr val="bg1"/>
                </a:solidFill>
              </a:rPr>
              <a:t>-ficity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9476B2-90F6-2745-A47E-75C9E3E7B251}"/>
              </a:ext>
            </a:extLst>
          </p:cNvPr>
          <p:cNvSpPr/>
          <p:nvPr/>
        </p:nvSpPr>
        <p:spPr>
          <a:xfrm>
            <a:off x="4135319" y="3231544"/>
            <a:ext cx="1776758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84D20C7-F2B8-024C-BAD1-20D513DDC8A5}"/>
              </a:ext>
            </a:extLst>
          </p:cNvPr>
          <p:cNvSpPr/>
          <p:nvPr/>
        </p:nvSpPr>
        <p:spPr>
          <a:xfrm>
            <a:off x="3501994" y="2077688"/>
            <a:ext cx="2514930" cy="387349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3F2082-B617-CB48-B876-6E565DD14D16}"/>
              </a:ext>
            </a:extLst>
          </p:cNvPr>
          <p:cNvSpPr/>
          <p:nvPr/>
        </p:nvSpPr>
        <p:spPr>
          <a:xfrm>
            <a:off x="3498643" y="1848830"/>
            <a:ext cx="1944991" cy="4738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2. Logistic regression extended</a:t>
            </a:r>
          </a:p>
        </p:txBody>
      </p:sp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09D47A92-C223-DA48-AD48-0228A35E72F6}"/>
              </a:ext>
            </a:extLst>
          </p:cNvPr>
          <p:cNvGraphicFramePr/>
          <p:nvPr/>
        </p:nvGraphicFramePr>
        <p:xfrm>
          <a:off x="4135321" y="3306040"/>
          <a:ext cx="1776757" cy="740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9AF41E76-E45D-0348-BA54-0E606D681F72}"/>
              </a:ext>
            </a:extLst>
          </p:cNvPr>
          <p:cNvSpPr/>
          <p:nvPr/>
        </p:nvSpPr>
        <p:spPr>
          <a:xfrm>
            <a:off x="3596712" y="32315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FBeta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l-GR" sz="1200" dirty="0">
                <a:solidFill>
                  <a:schemeClr val="bg1"/>
                </a:solidFill>
              </a:rPr>
              <a:t>Β</a:t>
            </a:r>
            <a:r>
              <a:rPr lang="hu-HU" sz="1200" dirty="0">
                <a:solidFill>
                  <a:schemeClr val="bg1"/>
                </a:solidFill>
              </a:rPr>
              <a:t> = 0.3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6F0025-6438-934D-B38E-12CF92115554}"/>
              </a:ext>
            </a:extLst>
          </p:cNvPr>
          <p:cNvSpPr/>
          <p:nvPr/>
        </p:nvSpPr>
        <p:spPr>
          <a:xfrm>
            <a:off x="3596712" y="2447854"/>
            <a:ext cx="541209" cy="6585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>
                <a:solidFill>
                  <a:schemeClr val="bg1"/>
                </a:solidFill>
              </a:rPr>
              <a:t>Fea-tures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F543EF0-78DD-D740-9909-194A78757FA4}"/>
              </a:ext>
            </a:extLst>
          </p:cNvPr>
          <p:cNvSpPr/>
          <p:nvPr/>
        </p:nvSpPr>
        <p:spPr>
          <a:xfrm>
            <a:off x="4232642" y="2447854"/>
            <a:ext cx="172094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/>
              <a:t>User, Track and Interaction features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 err="1"/>
              <a:t>NaNs</a:t>
            </a:r>
            <a:r>
              <a:rPr lang="en-US" sz="1200" dirty="0"/>
              <a:t> dropped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05FDD7-9EE6-AB42-AABF-FB351957EACD}"/>
              </a:ext>
            </a:extLst>
          </p:cNvPr>
          <p:cNvSpPr/>
          <p:nvPr/>
        </p:nvSpPr>
        <p:spPr>
          <a:xfrm>
            <a:off x="5317657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id="{1A379EDD-1A25-E845-AD5B-8E0E826A64A7}"/>
              </a:ext>
            </a:extLst>
          </p:cNvPr>
          <p:cNvGraphicFramePr/>
          <p:nvPr/>
        </p:nvGraphicFramePr>
        <p:xfrm>
          <a:off x="5317657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90AAA70-B661-4F4F-BB11-A5FDE7F59AE1}"/>
              </a:ext>
            </a:extLst>
          </p:cNvPr>
          <p:cNvSpPr/>
          <p:nvPr/>
        </p:nvSpPr>
        <p:spPr>
          <a:xfrm>
            <a:off x="4779051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Accuracy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D602-A79D-C64F-B122-F63B8F7DCAF8}"/>
              </a:ext>
            </a:extLst>
          </p:cNvPr>
          <p:cNvSpPr/>
          <p:nvPr/>
        </p:nvSpPr>
        <p:spPr>
          <a:xfrm>
            <a:off x="4135321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C90A0304-821D-6141-BEF5-86C8165CDB09}"/>
              </a:ext>
            </a:extLst>
          </p:cNvPr>
          <p:cNvGraphicFramePr/>
          <p:nvPr/>
        </p:nvGraphicFramePr>
        <p:xfrm>
          <a:off x="4135321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40BFF887-F942-E04B-BF38-A67B64878F5B}"/>
              </a:ext>
            </a:extLst>
          </p:cNvPr>
          <p:cNvSpPr/>
          <p:nvPr/>
        </p:nvSpPr>
        <p:spPr>
          <a:xfrm>
            <a:off x="3596712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Recall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A6AF1B8-BC5C-A346-9135-2925398661EB}"/>
              </a:ext>
            </a:extLst>
          </p:cNvPr>
          <p:cNvSpPr/>
          <p:nvPr/>
        </p:nvSpPr>
        <p:spPr>
          <a:xfrm>
            <a:off x="5317657" y="50349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343D8315-13A5-A545-8ED2-2E6FA0F553BE}"/>
              </a:ext>
            </a:extLst>
          </p:cNvPr>
          <p:cNvGraphicFramePr/>
          <p:nvPr/>
        </p:nvGraphicFramePr>
        <p:xfrm>
          <a:off x="5317657" y="51094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3" name="Rectangle 82">
            <a:extLst>
              <a:ext uri="{FF2B5EF4-FFF2-40B4-BE49-F238E27FC236}">
                <a16:creationId xmlns:a16="http://schemas.microsoft.com/office/drawing/2014/main" id="{0E9DD2B8-16A9-3B4E-9394-CB0E781A8905}"/>
              </a:ext>
            </a:extLst>
          </p:cNvPr>
          <p:cNvSpPr/>
          <p:nvPr/>
        </p:nvSpPr>
        <p:spPr>
          <a:xfrm>
            <a:off x="4779051" y="50349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Precision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76AFF6-75E2-1F46-A8DB-4E8895636FA9}"/>
              </a:ext>
            </a:extLst>
          </p:cNvPr>
          <p:cNvSpPr/>
          <p:nvPr/>
        </p:nvSpPr>
        <p:spPr>
          <a:xfrm>
            <a:off x="4135321" y="5045188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85" name="Chart 84">
            <a:extLst>
              <a:ext uri="{FF2B5EF4-FFF2-40B4-BE49-F238E27FC236}">
                <a16:creationId xmlns:a16="http://schemas.microsoft.com/office/drawing/2014/main" id="{01D963DB-7118-0346-95FE-BCC8C4A7A39A}"/>
              </a:ext>
            </a:extLst>
          </p:cNvPr>
          <p:cNvGraphicFramePr/>
          <p:nvPr/>
        </p:nvGraphicFramePr>
        <p:xfrm>
          <a:off x="4135321" y="5077738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86" name="Rectangle 85">
            <a:extLst>
              <a:ext uri="{FF2B5EF4-FFF2-40B4-BE49-F238E27FC236}">
                <a16:creationId xmlns:a16="http://schemas.microsoft.com/office/drawing/2014/main" id="{3ABF22D0-A52F-FC49-9292-61FF1369F9CA}"/>
              </a:ext>
            </a:extLst>
          </p:cNvPr>
          <p:cNvSpPr/>
          <p:nvPr/>
        </p:nvSpPr>
        <p:spPr>
          <a:xfrm>
            <a:off x="3596712" y="5045188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Speci</a:t>
            </a:r>
            <a:r>
              <a:rPr lang="hu-HU" sz="1200" dirty="0">
                <a:solidFill>
                  <a:schemeClr val="bg1"/>
                </a:solidFill>
              </a:rPr>
              <a:t>-ficity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6F92BA2-7BA1-E541-A769-6ACD27B97672}"/>
              </a:ext>
            </a:extLst>
          </p:cNvPr>
          <p:cNvSpPr/>
          <p:nvPr/>
        </p:nvSpPr>
        <p:spPr>
          <a:xfrm>
            <a:off x="6809924" y="3231544"/>
            <a:ext cx="1776758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AD8C03D-D7DF-754E-9E82-B5EF5714F30E}"/>
              </a:ext>
            </a:extLst>
          </p:cNvPr>
          <p:cNvSpPr/>
          <p:nvPr/>
        </p:nvSpPr>
        <p:spPr>
          <a:xfrm>
            <a:off x="6176599" y="2077688"/>
            <a:ext cx="2514930" cy="387349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BD4A53C-2F30-A14D-8C4F-63CD3B2A67C3}"/>
              </a:ext>
            </a:extLst>
          </p:cNvPr>
          <p:cNvSpPr/>
          <p:nvPr/>
        </p:nvSpPr>
        <p:spPr>
          <a:xfrm>
            <a:off x="6173248" y="1848830"/>
            <a:ext cx="1944991" cy="4738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3. Random Forest standard tuning</a:t>
            </a:r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B769C035-63DC-EC48-8B63-0834D36FEE38}"/>
              </a:ext>
            </a:extLst>
          </p:cNvPr>
          <p:cNvGraphicFramePr/>
          <p:nvPr/>
        </p:nvGraphicFramePr>
        <p:xfrm>
          <a:off x="6809925" y="3251064"/>
          <a:ext cx="1776757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9E915081-463B-1E47-8485-B1AC394A9A58}"/>
              </a:ext>
            </a:extLst>
          </p:cNvPr>
          <p:cNvSpPr/>
          <p:nvPr/>
        </p:nvSpPr>
        <p:spPr>
          <a:xfrm>
            <a:off x="6271318" y="32315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FBeta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l-GR" sz="1200" dirty="0">
                <a:solidFill>
                  <a:schemeClr val="bg1"/>
                </a:solidFill>
              </a:rPr>
              <a:t>Β</a:t>
            </a:r>
            <a:r>
              <a:rPr lang="hu-HU" sz="1200" dirty="0">
                <a:solidFill>
                  <a:schemeClr val="bg1"/>
                </a:solidFill>
              </a:rPr>
              <a:t> = 0.3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A0215D2-1314-5844-AB8A-51BC021D0D0F}"/>
              </a:ext>
            </a:extLst>
          </p:cNvPr>
          <p:cNvSpPr/>
          <p:nvPr/>
        </p:nvSpPr>
        <p:spPr>
          <a:xfrm>
            <a:off x="6271319" y="2447854"/>
            <a:ext cx="541209" cy="6585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>
                <a:solidFill>
                  <a:schemeClr val="bg1"/>
                </a:solidFill>
              </a:rPr>
              <a:t>Fea-tures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F3BB4D-3082-F542-BF44-0E0A5BC0969B}"/>
              </a:ext>
            </a:extLst>
          </p:cNvPr>
          <p:cNvSpPr/>
          <p:nvPr/>
        </p:nvSpPr>
        <p:spPr>
          <a:xfrm>
            <a:off x="7992264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96" name="Chart 95">
            <a:extLst>
              <a:ext uri="{FF2B5EF4-FFF2-40B4-BE49-F238E27FC236}">
                <a16:creationId xmlns:a16="http://schemas.microsoft.com/office/drawing/2014/main" id="{7D2B7EF4-7385-3A44-A30C-84AC14D10F40}"/>
              </a:ext>
            </a:extLst>
          </p:cNvPr>
          <p:cNvGraphicFramePr/>
          <p:nvPr/>
        </p:nvGraphicFramePr>
        <p:xfrm>
          <a:off x="7992264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97" name="Rectangle 96">
            <a:extLst>
              <a:ext uri="{FF2B5EF4-FFF2-40B4-BE49-F238E27FC236}">
                <a16:creationId xmlns:a16="http://schemas.microsoft.com/office/drawing/2014/main" id="{58494F22-AE59-CD43-BC91-5E784CF3DFEB}"/>
              </a:ext>
            </a:extLst>
          </p:cNvPr>
          <p:cNvSpPr/>
          <p:nvPr/>
        </p:nvSpPr>
        <p:spPr>
          <a:xfrm>
            <a:off x="7453657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Accuracy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BA22F8-A4BF-394F-9EE5-349197A6123C}"/>
              </a:ext>
            </a:extLst>
          </p:cNvPr>
          <p:cNvSpPr/>
          <p:nvPr/>
        </p:nvSpPr>
        <p:spPr>
          <a:xfrm>
            <a:off x="6809926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99" name="Chart 98">
            <a:extLst>
              <a:ext uri="{FF2B5EF4-FFF2-40B4-BE49-F238E27FC236}">
                <a16:creationId xmlns:a16="http://schemas.microsoft.com/office/drawing/2014/main" id="{E04A31FB-B5EF-994B-AB3C-1BF5D39C097F}"/>
              </a:ext>
            </a:extLst>
          </p:cNvPr>
          <p:cNvGraphicFramePr/>
          <p:nvPr/>
        </p:nvGraphicFramePr>
        <p:xfrm>
          <a:off x="6809926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D0F92D8B-B468-0544-AE37-2F9585FED300}"/>
              </a:ext>
            </a:extLst>
          </p:cNvPr>
          <p:cNvSpPr/>
          <p:nvPr/>
        </p:nvSpPr>
        <p:spPr>
          <a:xfrm>
            <a:off x="6271320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Recall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3103F0B-C763-524A-9DCA-9138B9950AD7}"/>
              </a:ext>
            </a:extLst>
          </p:cNvPr>
          <p:cNvSpPr/>
          <p:nvPr/>
        </p:nvSpPr>
        <p:spPr>
          <a:xfrm>
            <a:off x="7992264" y="50349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02" name="Chart 101">
            <a:extLst>
              <a:ext uri="{FF2B5EF4-FFF2-40B4-BE49-F238E27FC236}">
                <a16:creationId xmlns:a16="http://schemas.microsoft.com/office/drawing/2014/main" id="{C80C4C10-F430-EF46-89FC-7CB1A78D0D5C}"/>
              </a:ext>
            </a:extLst>
          </p:cNvPr>
          <p:cNvGraphicFramePr/>
          <p:nvPr/>
        </p:nvGraphicFramePr>
        <p:xfrm>
          <a:off x="7992264" y="51094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3" name="Rectangle 102">
            <a:extLst>
              <a:ext uri="{FF2B5EF4-FFF2-40B4-BE49-F238E27FC236}">
                <a16:creationId xmlns:a16="http://schemas.microsoft.com/office/drawing/2014/main" id="{FC390573-5740-8E41-A645-12E8CA32636A}"/>
              </a:ext>
            </a:extLst>
          </p:cNvPr>
          <p:cNvSpPr/>
          <p:nvPr/>
        </p:nvSpPr>
        <p:spPr>
          <a:xfrm>
            <a:off x="7453658" y="50349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Precision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DBA2038-CCF8-ED4A-A965-4F440BD584E2}"/>
              </a:ext>
            </a:extLst>
          </p:cNvPr>
          <p:cNvSpPr/>
          <p:nvPr/>
        </p:nvSpPr>
        <p:spPr>
          <a:xfrm>
            <a:off x="6809927" y="5045188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05" name="Chart 104">
            <a:extLst>
              <a:ext uri="{FF2B5EF4-FFF2-40B4-BE49-F238E27FC236}">
                <a16:creationId xmlns:a16="http://schemas.microsoft.com/office/drawing/2014/main" id="{1C10BDB8-958A-634E-9887-22BCD0B7D032}"/>
              </a:ext>
            </a:extLst>
          </p:cNvPr>
          <p:cNvGraphicFramePr/>
          <p:nvPr/>
        </p:nvGraphicFramePr>
        <p:xfrm>
          <a:off x="6809927" y="5077738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06" name="Rectangle 105">
            <a:extLst>
              <a:ext uri="{FF2B5EF4-FFF2-40B4-BE49-F238E27FC236}">
                <a16:creationId xmlns:a16="http://schemas.microsoft.com/office/drawing/2014/main" id="{FC402D92-2BE9-AC42-A407-8AB856C25B7F}"/>
              </a:ext>
            </a:extLst>
          </p:cNvPr>
          <p:cNvSpPr/>
          <p:nvPr/>
        </p:nvSpPr>
        <p:spPr>
          <a:xfrm>
            <a:off x="6271320" y="5045188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Speci</a:t>
            </a:r>
            <a:r>
              <a:rPr lang="hu-HU" sz="1200" dirty="0">
                <a:solidFill>
                  <a:schemeClr val="bg1"/>
                </a:solidFill>
              </a:rPr>
              <a:t>-ficity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7D6293A-F138-EF4C-AD15-B1D1D8468FAB}"/>
              </a:ext>
            </a:extLst>
          </p:cNvPr>
          <p:cNvSpPr/>
          <p:nvPr/>
        </p:nvSpPr>
        <p:spPr>
          <a:xfrm>
            <a:off x="9472199" y="3231544"/>
            <a:ext cx="1776759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AD61DC6-2F3F-394E-B851-72EF3150B254}"/>
              </a:ext>
            </a:extLst>
          </p:cNvPr>
          <p:cNvSpPr/>
          <p:nvPr/>
        </p:nvSpPr>
        <p:spPr>
          <a:xfrm>
            <a:off x="8835523" y="1848830"/>
            <a:ext cx="1944991" cy="4738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4.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final tuning</a:t>
            </a:r>
          </a:p>
        </p:txBody>
      </p:sp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9B7D0E4-9197-D244-87AA-DABD3FBF8DB5}"/>
              </a:ext>
            </a:extLst>
          </p:cNvPr>
          <p:cNvGraphicFramePr/>
          <p:nvPr/>
        </p:nvGraphicFramePr>
        <p:xfrm>
          <a:off x="9472201" y="3251064"/>
          <a:ext cx="1776758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12" name="Rectangle 111">
            <a:extLst>
              <a:ext uri="{FF2B5EF4-FFF2-40B4-BE49-F238E27FC236}">
                <a16:creationId xmlns:a16="http://schemas.microsoft.com/office/drawing/2014/main" id="{E4C656C0-5A0A-7848-B67B-42DAEEDB1400}"/>
              </a:ext>
            </a:extLst>
          </p:cNvPr>
          <p:cNvSpPr/>
          <p:nvPr/>
        </p:nvSpPr>
        <p:spPr>
          <a:xfrm>
            <a:off x="8933593" y="32315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FBeta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l-GR" sz="1200" dirty="0">
                <a:solidFill>
                  <a:schemeClr val="bg1"/>
                </a:solidFill>
              </a:rPr>
              <a:t>Β</a:t>
            </a:r>
            <a:r>
              <a:rPr lang="hu-HU" sz="1200" dirty="0">
                <a:solidFill>
                  <a:schemeClr val="bg1"/>
                </a:solidFill>
              </a:rPr>
              <a:t> = 0.3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4C4CDAE-DBE3-2349-9BCB-CFBCA34286C3}"/>
              </a:ext>
            </a:extLst>
          </p:cNvPr>
          <p:cNvSpPr/>
          <p:nvPr/>
        </p:nvSpPr>
        <p:spPr>
          <a:xfrm>
            <a:off x="8933593" y="2447854"/>
            <a:ext cx="541209" cy="65853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>
                <a:solidFill>
                  <a:schemeClr val="bg1"/>
                </a:solidFill>
              </a:rPr>
              <a:t>Fea-tures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B23BB57-886A-B44B-B1CA-1186A4217855}"/>
              </a:ext>
            </a:extLst>
          </p:cNvPr>
          <p:cNvSpPr/>
          <p:nvPr/>
        </p:nvSpPr>
        <p:spPr>
          <a:xfrm>
            <a:off x="10654538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16" name="Chart 115">
            <a:extLst>
              <a:ext uri="{FF2B5EF4-FFF2-40B4-BE49-F238E27FC236}">
                <a16:creationId xmlns:a16="http://schemas.microsoft.com/office/drawing/2014/main" id="{2620C1F0-56E6-D14B-A652-5DACB8D06860}"/>
              </a:ext>
            </a:extLst>
          </p:cNvPr>
          <p:cNvGraphicFramePr/>
          <p:nvPr/>
        </p:nvGraphicFramePr>
        <p:xfrm>
          <a:off x="10654539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17" name="Rectangle 116">
            <a:extLst>
              <a:ext uri="{FF2B5EF4-FFF2-40B4-BE49-F238E27FC236}">
                <a16:creationId xmlns:a16="http://schemas.microsoft.com/office/drawing/2014/main" id="{CAD40D3F-C59B-7043-B221-BDD3D662ED8D}"/>
              </a:ext>
            </a:extLst>
          </p:cNvPr>
          <p:cNvSpPr/>
          <p:nvPr/>
        </p:nvSpPr>
        <p:spPr>
          <a:xfrm>
            <a:off x="10115932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Accuracy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C1A1023-8A13-E14E-AB92-40C7C295444C}"/>
              </a:ext>
            </a:extLst>
          </p:cNvPr>
          <p:cNvSpPr/>
          <p:nvPr/>
        </p:nvSpPr>
        <p:spPr>
          <a:xfrm>
            <a:off x="9472202" y="41332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19" name="Chart 118">
            <a:extLst>
              <a:ext uri="{FF2B5EF4-FFF2-40B4-BE49-F238E27FC236}">
                <a16:creationId xmlns:a16="http://schemas.microsoft.com/office/drawing/2014/main" id="{EB7F2697-80D9-4A4C-BBB3-AFBB509FE050}"/>
              </a:ext>
            </a:extLst>
          </p:cNvPr>
          <p:cNvGraphicFramePr/>
          <p:nvPr/>
        </p:nvGraphicFramePr>
        <p:xfrm>
          <a:off x="9472202" y="42077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20" name="Rectangle 119">
            <a:extLst>
              <a:ext uri="{FF2B5EF4-FFF2-40B4-BE49-F238E27FC236}">
                <a16:creationId xmlns:a16="http://schemas.microsoft.com/office/drawing/2014/main" id="{93E68A4C-60A6-3B49-B2E5-249AB0B52F25}"/>
              </a:ext>
            </a:extLst>
          </p:cNvPr>
          <p:cNvSpPr/>
          <p:nvPr/>
        </p:nvSpPr>
        <p:spPr>
          <a:xfrm>
            <a:off x="8933593" y="41332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Recall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C52E21D-B9B5-2A41-9056-4E8A1E216780}"/>
              </a:ext>
            </a:extLst>
          </p:cNvPr>
          <p:cNvSpPr/>
          <p:nvPr/>
        </p:nvSpPr>
        <p:spPr>
          <a:xfrm>
            <a:off x="10654539" y="5034944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22" name="Chart 121">
            <a:extLst>
              <a:ext uri="{FF2B5EF4-FFF2-40B4-BE49-F238E27FC236}">
                <a16:creationId xmlns:a16="http://schemas.microsoft.com/office/drawing/2014/main" id="{01C54D1D-04E8-A34E-BA5D-DCB1D9BB4268}"/>
              </a:ext>
            </a:extLst>
          </p:cNvPr>
          <p:cNvGraphicFramePr/>
          <p:nvPr/>
        </p:nvGraphicFramePr>
        <p:xfrm>
          <a:off x="10654538" y="5109440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123" name="Rectangle 122">
            <a:extLst>
              <a:ext uri="{FF2B5EF4-FFF2-40B4-BE49-F238E27FC236}">
                <a16:creationId xmlns:a16="http://schemas.microsoft.com/office/drawing/2014/main" id="{4FF7E27D-713F-7344-8DFE-1A3A19FDC4AB}"/>
              </a:ext>
            </a:extLst>
          </p:cNvPr>
          <p:cNvSpPr/>
          <p:nvPr/>
        </p:nvSpPr>
        <p:spPr>
          <a:xfrm>
            <a:off x="10115930" y="5034944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Precision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8D1694A-6EB8-B04A-8223-59F9A81782A3}"/>
              </a:ext>
            </a:extLst>
          </p:cNvPr>
          <p:cNvSpPr/>
          <p:nvPr/>
        </p:nvSpPr>
        <p:spPr>
          <a:xfrm>
            <a:off x="9472199" y="5045188"/>
            <a:ext cx="594420" cy="7765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25" name="Chart 124">
            <a:extLst>
              <a:ext uri="{FF2B5EF4-FFF2-40B4-BE49-F238E27FC236}">
                <a16:creationId xmlns:a16="http://schemas.microsoft.com/office/drawing/2014/main" id="{A5FBED7E-12F9-AE45-874F-0C2E334F8117}"/>
              </a:ext>
            </a:extLst>
          </p:cNvPr>
          <p:cNvGraphicFramePr/>
          <p:nvPr/>
        </p:nvGraphicFramePr>
        <p:xfrm>
          <a:off x="9472199" y="5077738"/>
          <a:ext cx="635929" cy="79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126" name="Rectangle 125">
            <a:extLst>
              <a:ext uri="{FF2B5EF4-FFF2-40B4-BE49-F238E27FC236}">
                <a16:creationId xmlns:a16="http://schemas.microsoft.com/office/drawing/2014/main" id="{B2FE2A89-384A-E34A-BE28-7FF20AA25953}"/>
              </a:ext>
            </a:extLst>
          </p:cNvPr>
          <p:cNvSpPr/>
          <p:nvPr/>
        </p:nvSpPr>
        <p:spPr>
          <a:xfrm>
            <a:off x="8933590" y="5045188"/>
            <a:ext cx="541209" cy="776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hu-HU" sz="1200" dirty="0" err="1">
                <a:solidFill>
                  <a:schemeClr val="bg1"/>
                </a:solidFill>
              </a:rPr>
              <a:t>Speci</a:t>
            </a:r>
            <a:r>
              <a:rPr lang="hu-HU" sz="1200" dirty="0">
                <a:solidFill>
                  <a:schemeClr val="bg1"/>
                </a:solidFill>
              </a:rPr>
              <a:t>-ficity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316C0226-A685-E14B-84B6-6886CF226E07}"/>
              </a:ext>
            </a:extLst>
          </p:cNvPr>
          <p:cNvSpPr/>
          <p:nvPr/>
        </p:nvSpPr>
        <p:spPr>
          <a:xfrm>
            <a:off x="5461726" y="1841212"/>
            <a:ext cx="263396" cy="230127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</a:schemeClr>
              </a:gs>
              <a:gs pos="50000">
                <a:schemeClr val="accent5">
                  <a:lumMod val="50000"/>
                  <a:tint val="44500"/>
                  <a:satMod val="160000"/>
                </a:schemeClr>
              </a:gs>
              <a:gs pos="100000">
                <a:schemeClr val="accent5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C26DF765-B1D8-914A-A1AB-3F9B50A3CC2D}"/>
              </a:ext>
            </a:extLst>
          </p:cNvPr>
          <p:cNvSpPr/>
          <p:nvPr/>
        </p:nvSpPr>
        <p:spPr>
          <a:xfrm>
            <a:off x="8135122" y="1841212"/>
            <a:ext cx="263396" cy="230127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</a:schemeClr>
              </a:gs>
              <a:gs pos="50000">
                <a:schemeClr val="accent5">
                  <a:lumMod val="50000"/>
                  <a:tint val="44500"/>
                  <a:satMod val="160000"/>
                </a:schemeClr>
              </a:gs>
              <a:gs pos="100000">
                <a:schemeClr val="accent5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DC2CAA23-6CED-A743-87A9-8F3C5DF75D9E}"/>
              </a:ext>
            </a:extLst>
          </p:cNvPr>
          <p:cNvSpPr/>
          <p:nvPr/>
        </p:nvSpPr>
        <p:spPr>
          <a:xfrm>
            <a:off x="10793766" y="1841212"/>
            <a:ext cx="263396" cy="230127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</a:schemeClr>
              </a:gs>
              <a:gs pos="50000">
                <a:schemeClr val="accent5">
                  <a:lumMod val="50000"/>
                  <a:tint val="44500"/>
                  <a:satMod val="160000"/>
                </a:schemeClr>
              </a:gs>
              <a:gs pos="100000">
                <a:schemeClr val="accent5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10D062C-A3C5-934D-BCA1-81C8B0E9C59B}"/>
              </a:ext>
            </a:extLst>
          </p:cNvPr>
          <p:cNvSpPr/>
          <p:nvPr/>
        </p:nvSpPr>
        <p:spPr>
          <a:xfrm>
            <a:off x="8835523" y="714425"/>
            <a:ext cx="251827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200" b="1" dirty="0"/>
              <a:t>Detailed next…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BF8C41C-EAF1-DB42-8ADB-0BC77B2D3D99}"/>
              </a:ext>
            </a:extLst>
          </p:cNvPr>
          <p:cNvSpPr/>
          <p:nvPr/>
        </p:nvSpPr>
        <p:spPr>
          <a:xfrm>
            <a:off x="10214043" y="743339"/>
            <a:ext cx="123580" cy="128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1F5016A-14A0-B845-BF2F-914EA130CAD4}"/>
              </a:ext>
            </a:extLst>
          </p:cNvPr>
          <p:cNvSpPr/>
          <p:nvPr/>
        </p:nvSpPr>
        <p:spPr>
          <a:xfrm>
            <a:off x="6907246" y="2447854"/>
            <a:ext cx="172094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/>
              <a:t>User, Track and Interaction features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 err="1"/>
              <a:t>NaNs</a:t>
            </a:r>
            <a:r>
              <a:rPr lang="en-US" sz="1200" dirty="0"/>
              <a:t> dropped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404538A-8AA5-3E44-8F05-64E057AAC443}"/>
              </a:ext>
            </a:extLst>
          </p:cNvPr>
          <p:cNvSpPr/>
          <p:nvPr/>
        </p:nvSpPr>
        <p:spPr>
          <a:xfrm>
            <a:off x="9553831" y="2447854"/>
            <a:ext cx="172094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/>
              <a:t>User, Track and Interaction features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 err="1"/>
              <a:t>NaNs</a:t>
            </a:r>
            <a:r>
              <a:rPr lang="en-US" sz="1200" dirty="0"/>
              <a:t> dropped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39001F-3405-3245-9275-CA2D83518C7D}"/>
              </a:ext>
            </a:extLst>
          </p:cNvPr>
          <p:cNvSpPr/>
          <p:nvPr/>
        </p:nvSpPr>
        <p:spPr>
          <a:xfrm>
            <a:off x="845102" y="6089568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All models have been tested on the same holdout set with </a:t>
            </a:r>
            <a:r>
              <a:rPr lang="en-US" sz="1200" dirty="0" err="1"/>
              <a:t>NaNs</a:t>
            </a:r>
            <a:r>
              <a:rPr lang="en-US" sz="1200" dirty="0"/>
              <a:t> removed, however </a:t>
            </a:r>
            <a:r>
              <a:rPr lang="en-US" sz="1200" dirty="0" err="1"/>
              <a:t>XGBoost</a:t>
            </a:r>
            <a:r>
              <a:rPr lang="en-US" sz="1200" dirty="0"/>
              <a:t> have been trained on a training set that included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6D4D90-B377-0142-958B-DDB27A4AF8ED}"/>
              </a:ext>
            </a:extLst>
          </p:cNvPr>
          <p:cNvSpPr/>
          <p:nvPr/>
        </p:nvSpPr>
        <p:spPr>
          <a:xfrm>
            <a:off x="845102" y="6283404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Scores defined as: Recall = TP / (TP + FN) | Precision=TP/(TP+FP) | Specificity = TN / (TN + FP) | Accuracy=(TP+TN)/(TP+TN+FP+FN)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8C7585-E05C-F347-BAF0-540A0051BCB7}"/>
              </a:ext>
            </a:extLst>
          </p:cNvPr>
          <p:cNvCxnSpPr>
            <a:cxnSpLocks/>
          </p:cNvCxnSpPr>
          <p:nvPr/>
        </p:nvCxnSpPr>
        <p:spPr>
          <a:xfrm>
            <a:off x="2782327" y="3727085"/>
            <a:ext cx="8947218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BCA268F-0DEA-494E-9F28-20D04CA9AA89}"/>
              </a:ext>
            </a:extLst>
          </p:cNvPr>
          <p:cNvCxnSpPr>
            <a:cxnSpLocks/>
          </p:cNvCxnSpPr>
          <p:nvPr/>
        </p:nvCxnSpPr>
        <p:spPr>
          <a:xfrm>
            <a:off x="10793765" y="3540820"/>
            <a:ext cx="93578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p Arrow 21">
            <a:extLst>
              <a:ext uri="{FF2B5EF4-FFF2-40B4-BE49-F238E27FC236}">
                <a16:creationId xmlns:a16="http://schemas.microsoft.com/office/drawing/2014/main" id="{2BAB9E38-4BAF-724E-A960-937369D3A8A6}"/>
              </a:ext>
            </a:extLst>
          </p:cNvPr>
          <p:cNvSpPr/>
          <p:nvPr/>
        </p:nvSpPr>
        <p:spPr>
          <a:xfrm>
            <a:off x="11619284" y="3540820"/>
            <a:ext cx="162684" cy="18626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A3B1B95-02D8-0D48-942E-9EBA83705068}"/>
              </a:ext>
            </a:extLst>
          </p:cNvPr>
          <p:cNvSpPr/>
          <p:nvPr/>
        </p:nvSpPr>
        <p:spPr>
          <a:xfrm>
            <a:off x="11403088" y="3767205"/>
            <a:ext cx="5840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+9 p.p. </a:t>
            </a:r>
            <a:r>
              <a:rPr lang="en-US" sz="1200" dirty="0" err="1"/>
              <a:t>Fbeta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81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model optimization and analysis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581091" y="1883190"/>
            <a:ext cx="377351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Final </a:t>
            </a:r>
            <a:r>
              <a:rPr lang="en-US" sz="1800"/>
              <a:t>parameter tuning</a:t>
            </a:r>
            <a:endParaRPr lang="en-US" sz="1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6EEB6-8B17-0248-BF73-9D8183150049}"/>
              </a:ext>
            </a:extLst>
          </p:cNvPr>
          <p:cNvCxnSpPr>
            <a:cxnSpLocks/>
          </p:cNvCxnSpPr>
          <p:nvPr/>
        </p:nvCxnSpPr>
        <p:spPr>
          <a:xfrm>
            <a:off x="5430003" y="2236298"/>
            <a:ext cx="0" cy="416317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6C533B-159E-2940-A8E9-AB0C265F0E49}"/>
              </a:ext>
            </a:extLst>
          </p:cNvPr>
          <p:cNvSpPr txBox="1"/>
          <p:nvPr/>
        </p:nvSpPr>
        <p:spPr>
          <a:xfrm>
            <a:off x="5833195" y="1883190"/>
            <a:ext cx="377647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Top 20 info </a:t>
            </a:r>
            <a:r>
              <a:rPr lang="en-US" sz="1800"/>
              <a:t>gain </a:t>
            </a:r>
            <a:r>
              <a:rPr lang="en-US" sz="1800" dirty="0"/>
              <a:t>f</a:t>
            </a:r>
            <a:r>
              <a:rPr lang="en-US" sz="1800"/>
              <a:t>eatures</a:t>
            </a:r>
            <a:endParaRPr lang="en-US" sz="1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581091" y="2236298"/>
            <a:ext cx="111258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0852E7-7D2E-B44B-BEE0-E7F28EBB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237308" y="2035028"/>
            <a:ext cx="402538" cy="402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C069B1-E379-3A45-9554-F95472B6046B}"/>
              </a:ext>
            </a:extLst>
          </p:cNvPr>
          <p:cNvSpPr/>
          <p:nvPr/>
        </p:nvSpPr>
        <p:spPr>
          <a:xfrm>
            <a:off x="581091" y="2361456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/>
              <a:t>Max depth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CC4870-8DBD-FB46-A8B0-88085709855D}"/>
              </a:ext>
            </a:extLst>
          </p:cNvPr>
          <p:cNvSpPr/>
          <p:nvPr/>
        </p:nvSpPr>
        <p:spPr>
          <a:xfrm>
            <a:off x="1681228" y="2361456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6FDEEC-DABE-F14B-AF67-FC2CAD24D76C}"/>
              </a:ext>
            </a:extLst>
          </p:cNvPr>
          <p:cNvSpPr/>
          <p:nvPr/>
        </p:nvSpPr>
        <p:spPr>
          <a:xfrm>
            <a:off x="581091" y="3225277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Learning rate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90D8B6-B55D-5447-928D-3DF528A0EDCC}"/>
              </a:ext>
            </a:extLst>
          </p:cNvPr>
          <p:cNvSpPr/>
          <p:nvPr/>
        </p:nvSpPr>
        <p:spPr>
          <a:xfrm>
            <a:off x="1681228" y="3225277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0.01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56233B-0702-B04E-9FD9-9B06FC6B9735}"/>
              </a:ext>
            </a:extLst>
          </p:cNvPr>
          <p:cNvSpPr/>
          <p:nvPr/>
        </p:nvSpPr>
        <p:spPr>
          <a:xfrm>
            <a:off x="581091" y="4089098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Sub-</a:t>
            </a:r>
            <a:br>
              <a:rPr lang="en-US" sz="1400" dirty="0"/>
            </a:br>
            <a:r>
              <a:rPr lang="en-US" sz="1400" dirty="0"/>
              <a:t>sample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E1EA3A-EA17-3A40-987A-C01F97396430}"/>
              </a:ext>
            </a:extLst>
          </p:cNvPr>
          <p:cNvSpPr/>
          <p:nvPr/>
        </p:nvSpPr>
        <p:spPr>
          <a:xfrm>
            <a:off x="1681228" y="4089098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4FD044-DB23-F64B-89B7-783A92221A9A}"/>
              </a:ext>
            </a:extLst>
          </p:cNvPr>
          <p:cNvSpPr/>
          <p:nvPr/>
        </p:nvSpPr>
        <p:spPr>
          <a:xfrm>
            <a:off x="3006834" y="3225277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/>
              <a:t>Min</a:t>
            </a:r>
            <a:endParaRPr lang="en-US" sz="1400" dirty="0"/>
          </a:p>
          <a:p>
            <a:r>
              <a:rPr lang="en-US" sz="1400" dirty="0"/>
              <a:t>child weight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54D660-115D-0D42-B742-69D60D5DED5A}"/>
              </a:ext>
            </a:extLst>
          </p:cNvPr>
          <p:cNvSpPr/>
          <p:nvPr/>
        </p:nvSpPr>
        <p:spPr>
          <a:xfrm>
            <a:off x="4106971" y="3225277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3A0030-611A-B64B-97D4-2B8E948FE2D6}"/>
              </a:ext>
            </a:extLst>
          </p:cNvPr>
          <p:cNvSpPr/>
          <p:nvPr/>
        </p:nvSpPr>
        <p:spPr>
          <a:xfrm>
            <a:off x="3006834" y="4089098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/>
              <a:t>Colsample</a:t>
            </a:r>
            <a:br>
              <a:rPr lang="en-US" sz="1400" dirty="0"/>
            </a:br>
            <a:r>
              <a:rPr lang="en-US" sz="1400" dirty="0" err="1"/>
              <a:t>bytree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0837E-1EBB-854E-BDEB-B864795E5575}"/>
              </a:ext>
            </a:extLst>
          </p:cNvPr>
          <p:cNvSpPr/>
          <p:nvPr/>
        </p:nvSpPr>
        <p:spPr>
          <a:xfrm>
            <a:off x="4106971" y="4089098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0.2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9F3261-C7A5-CD4B-B071-9A987EB4E379}"/>
              </a:ext>
            </a:extLst>
          </p:cNvPr>
          <p:cNvSpPr/>
          <p:nvPr/>
        </p:nvSpPr>
        <p:spPr>
          <a:xfrm>
            <a:off x="3006835" y="2361456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Objective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65E8EA-633D-4640-8603-92C8B32CDFD1}"/>
              </a:ext>
            </a:extLst>
          </p:cNvPr>
          <p:cNvSpPr/>
          <p:nvPr/>
        </p:nvSpPr>
        <p:spPr>
          <a:xfrm>
            <a:off x="4106972" y="2361456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binary: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logistic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54E287-A9BC-744C-AB46-10391FD15F35}"/>
              </a:ext>
            </a:extLst>
          </p:cNvPr>
          <p:cNvSpPr txBox="1"/>
          <p:nvPr/>
        </p:nvSpPr>
        <p:spPr>
          <a:xfrm>
            <a:off x="581091" y="4952919"/>
            <a:ext cx="4615369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91440" rIns="91440" bIns="91440" rtlCol="0" anchor="t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800" dirty="0"/>
              <a:t>Training method: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/>
              <a:t>Early stopping (thresh: 50), testing against random validation set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 err="1"/>
              <a:t>Eval_metric</a:t>
            </a:r>
            <a:r>
              <a:rPr lang="en-US" sz="1800" dirty="0"/>
              <a:t>: error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6265659-ED4B-9F44-93C8-D90E758CF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9777184"/>
              </p:ext>
            </p:extLst>
          </p:nvPr>
        </p:nvGraphicFramePr>
        <p:xfrm>
          <a:off x="5578779" y="2312407"/>
          <a:ext cx="3184409" cy="4087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362D68B7-FFE7-114D-881F-DCE7BD243FDF}"/>
              </a:ext>
            </a:extLst>
          </p:cNvPr>
          <p:cNvSpPr txBox="1"/>
          <p:nvPr/>
        </p:nvSpPr>
        <p:spPr>
          <a:xfrm>
            <a:off x="8911963" y="2312352"/>
            <a:ext cx="2883046" cy="409342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lIns="91440" tIns="91440" rIns="91440" bIns="91440" rtlCol="0" anchor="t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Implications: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 err="1"/>
              <a:t>Screen_id</a:t>
            </a:r>
            <a:r>
              <a:rPr lang="en-US" sz="1400" b="1" dirty="0"/>
              <a:t> </a:t>
            </a:r>
            <a:r>
              <a:rPr lang="en-US" sz="1400" dirty="0"/>
              <a:t>(e.g. playlist, search, etc.) is by far </a:t>
            </a:r>
            <a:r>
              <a:rPr lang="en-US" sz="1400" b="1" dirty="0"/>
              <a:t>the most important </a:t>
            </a:r>
            <a:r>
              <a:rPr lang="en-US" sz="1400" dirty="0"/>
              <a:t>feature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/>
              <a:t>Genres 1616, 458, 451</a:t>
            </a:r>
            <a:r>
              <a:rPr lang="en-US" sz="1400" dirty="0"/>
              <a:t>, etc. matter a lot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dirty="0"/>
              <a:t>Song’s chart </a:t>
            </a:r>
            <a:r>
              <a:rPr lang="en-US" sz="1400" b="1" dirty="0"/>
              <a:t>ranking</a:t>
            </a:r>
            <a:r>
              <a:rPr lang="en-US" sz="1400" dirty="0"/>
              <a:t>, </a:t>
            </a:r>
            <a:r>
              <a:rPr lang="en-US" sz="1400" b="1" dirty="0"/>
              <a:t>age</a:t>
            </a:r>
            <a:r>
              <a:rPr lang="en-US" sz="1400" dirty="0"/>
              <a:t> of user, </a:t>
            </a:r>
            <a:r>
              <a:rPr lang="en-US" sz="1400" b="1" dirty="0"/>
              <a:t>length</a:t>
            </a:r>
            <a:r>
              <a:rPr lang="en-US" sz="1400" dirty="0"/>
              <a:t> of track, track </a:t>
            </a:r>
            <a:r>
              <a:rPr lang="en-US" sz="1400" b="1" dirty="0"/>
              <a:t>bpm</a:t>
            </a:r>
            <a:r>
              <a:rPr lang="en-US" sz="1400" dirty="0"/>
              <a:t> does </a:t>
            </a:r>
            <a:r>
              <a:rPr lang="en-US" sz="1400" b="1" dirty="0"/>
              <a:t>not show much importance</a:t>
            </a:r>
          </a:p>
          <a:p>
            <a:pPr>
              <a:spcAft>
                <a:spcPts val="600"/>
              </a:spcAft>
            </a:pPr>
            <a:r>
              <a:rPr lang="en-US" sz="1400" dirty="0" err="1"/>
              <a:t>Implicatons</a:t>
            </a:r>
            <a:r>
              <a:rPr lang="en-US" sz="1400" dirty="0"/>
              <a:t> based on </a:t>
            </a:r>
            <a:r>
              <a:rPr lang="en-US" sz="1400" dirty="0" err="1"/>
              <a:t>log_reg</a:t>
            </a:r>
            <a:r>
              <a:rPr lang="en-US" sz="1400" dirty="0"/>
              <a:t>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dirty="0"/>
              <a:t>People tend not to re-listen to auto-generated song-based playlists and radios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dirty="0"/>
              <a:t>Users react strongly negatively to funky tracks, but they very likely re-listen x-mas songs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AC731-F96E-8A48-8F23-CCF8DF750238}"/>
              </a:ext>
            </a:extLst>
          </p:cNvPr>
          <p:cNvSpPr/>
          <p:nvPr/>
        </p:nvSpPr>
        <p:spPr>
          <a:xfrm>
            <a:off x="8955884" y="2389798"/>
            <a:ext cx="1221049" cy="264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/>
              <a:t>Implications: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F84218-1218-A043-B08D-B674032172E5}"/>
              </a:ext>
            </a:extLst>
          </p:cNvPr>
          <p:cNvSpPr/>
          <p:nvPr/>
        </p:nvSpPr>
        <p:spPr>
          <a:xfrm>
            <a:off x="8955883" y="4636944"/>
            <a:ext cx="2452345" cy="2651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Implications based on </a:t>
            </a:r>
            <a:r>
              <a:rPr lang="en-US" sz="1400" b="1" dirty="0" err="1"/>
              <a:t>log_reg</a:t>
            </a:r>
            <a:r>
              <a:rPr lang="en-US" sz="1400" b="1" dirty="0"/>
              <a:t>:</a:t>
            </a:r>
          </a:p>
        </p:txBody>
      </p:sp>
      <p:sp>
        <p:nvSpPr>
          <p:cNvPr id="48" name="Rectangle 47">
            <a:hlinkClick r:id="rId4" action="ppaction://hlinksldjump"/>
            <a:extLst>
              <a:ext uri="{FF2B5EF4-FFF2-40B4-BE49-F238E27FC236}">
                <a16:creationId xmlns:a16="http://schemas.microsoft.com/office/drawing/2014/main" id="{64DD0259-AEE4-8948-92F6-A60E07D34D8F}"/>
              </a:ext>
            </a:extLst>
          </p:cNvPr>
          <p:cNvSpPr/>
          <p:nvPr/>
        </p:nvSpPr>
        <p:spPr>
          <a:xfrm>
            <a:off x="5641671" y="2361456"/>
            <a:ext cx="3165438" cy="4038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70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06FA-5B23-844A-A99E-8632644F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4A7C-6421-984B-BC6A-B2360CDF0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7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model optimization and analysis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581091" y="1883190"/>
            <a:ext cx="377351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Final </a:t>
            </a:r>
            <a:r>
              <a:rPr lang="en-US" sz="1800"/>
              <a:t>parameter tuning</a:t>
            </a:r>
            <a:endParaRPr lang="en-US" sz="1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6EEB6-8B17-0248-BF73-9D8183150049}"/>
              </a:ext>
            </a:extLst>
          </p:cNvPr>
          <p:cNvCxnSpPr>
            <a:cxnSpLocks/>
          </p:cNvCxnSpPr>
          <p:nvPr/>
        </p:nvCxnSpPr>
        <p:spPr>
          <a:xfrm>
            <a:off x="5430003" y="2236298"/>
            <a:ext cx="0" cy="416317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6C533B-159E-2940-A8E9-AB0C265F0E49}"/>
              </a:ext>
            </a:extLst>
          </p:cNvPr>
          <p:cNvSpPr txBox="1"/>
          <p:nvPr/>
        </p:nvSpPr>
        <p:spPr>
          <a:xfrm>
            <a:off x="5833195" y="1883190"/>
            <a:ext cx="377647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Top 20 info </a:t>
            </a:r>
            <a:r>
              <a:rPr lang="en-US" sz="1800"/>
              <a:t>gain </a:t>
            </a:r>
            <a:r>
              <a:rPr lang="en-US" sz="1800" dirty="0"/>
              <a:t>f</a:t>
            </a:r>
            <a:r>
              <a:rPr lang="en-US" sz="1800"/>
              <a:t>eatures</a:t>
            </a:r>
            <a:endParaRPr lang="en-US" sz="1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581091" y="2236298"/>
            <a:ext cx="1112586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0852E7-7D2E-B44B-BEE0-E7F28EBB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237308" y="2035028"/>
            <a:ext cx="402538" cy="402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C069B1-E379-3A45-9554-F95472B6046B}"/>
              </a:ext>
            </a:extLst>
          </p:cNvPr>
          <p:cNvSpPr/>
          <p:nvPr/>
        </p:nvSpPr>
        <p:spPr>
          <a:xfrm>
            <a:off x="581091" y="2361456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/>
              <a:t>Max depth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CC4870-8DBD-FB46-A8B0-88085709855D}"/>
              </a:ext>
            </a:extLst>
          </p:cNvPr>
          <p:cNvSpPr/>
          <p:nvPr/>
        </p:nvSpPr>
        <p:spPr>
          <a:xfrm>
            <a:off x="1681228" y="2361456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6FDEEC-DABE-F14B-AF67-FC2CAD24D76C}"/>
              </a:ext>
            </a:extLst>
          </p:cNvPr>
          <p:cNvSpPr/>
          <p:nvPr/>
        </p:nvSpPr>
        <p:spPr>
          <a:xfrm>
            <a:off x="581091" y="3225277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Learning rate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90D8B6-B55D-5447-928D-3DF528A0EDCC}"/>
              </a:ext>
            </a:extLst>
          </p:cNvPr>
          <p:cNvSpPr/>
          <p:nvPr/>
        </p:nvSpPr>
        <p:spPr>
          <a:xfrm>
            <a:off x="1681228" y="3225277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0.01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56233B-0702-B04E-9FD9-9B06FC6B9735}"/>
              </a:ext>
            </a:extLst>
          </p:cNvPr>
          <p:cNvSpPr/>
          <p:nvPr/>
        </p:nvSpPr>
        <p:spPr>
          <a:xfrm>
            <a:off x="581091" y="4089098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Sub-</a:t>
            </a:r>
            <a:br>
              <a:rPr lang="en-US" sz="1400" dirty="0"/>
            </a:br>
            <a:r>
              <a:rPr lang="en-US" sz="1400" dirty="0"/>
              <a:t>sample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E1EA3A-EA17-3A40-987A-C01F97396430}"/>
              </a:ext>
            </a:extLst>
          </p:cNvPr>
          <p:cNvSpPr/>
          <p:nvPr/>
        </p:nvSpPr>
        <p:spPr>
          <a:xfrm>
            <a:off x="1681228" y="4089098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4FD044-DB23-F64B-89B7-783A92221A9A}"/>
              </a:ext>
            </a:extLst>
          </p:cNvPr>
          <p:cNvSpPr/>
          <p:nvPr/>
        </p:nvSpPr>
        <p:spPr>
          <a:xfrm>
            <a:off x="3006834" y="3225277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/>
              <a:t>Min</a:t>
            </a:r>
            <a:endParaRPr lang="en-US" sz="1400" dirty="0"/>
          </a:p>
          <a:p>
            <a:r>
              <a:rPr lang="en-US" sz="1400" dirty="0"/>
              <a:t>child weight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54D660-115D-0D42-B742-69D60D5DED5A}"/>
              </a:ext>
            </a:extLst>
          </p:cNvPr>
          <p:cNvSpPr/>
          <p:nvPr/>
        </p:nvSpPr>
        <p:spPr>
          <a:xfrm>
            <a:off x="4106971" y="3225277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3A0030-611A-B64B-97D4-2B8E948FE2D6}"/>
              </a:ext>
            </a:extLst>
          </p:cNvPr>
          <p:cNvSpPr/>
          <p:nvPr/>
        </p:nvSpPr>
        <p:spPr>
          <a:xfrm>
            <a:off x="3006834" y="4089098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err="1"/>
              <a:t>Colsample</a:t>
            </a:r>
            <a:br>
              <a:rPr lang="en-US" sz="1400" dirty="0"/>
            </a:br>
            <a:r>
              <a:rPr lang="en-US" sz="1400" dirty="0" err="1"/>
              <a:t>bytree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0837E-1EBB-854E-BDEB-B864795E5575}"/>
              </a:ext>
            </a:extLst>
          </p:cNvPr>
          <p:cNvSpPr/>
          <p:nvPr/>
        </p:nvSpPr>
        <p:spPr>
          <a:xfrm>
            <a:off x="4106971" y="4089098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0.2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9F3261-C7A5-CD4B-B071-9A987EB4E379}"/>
              </a:ext>
            </a:extLst>
          </p:cNvPr>
          <p:cNvSpPr/>
          <p:nvPr/>
        </p:nvSpPr>
        <p:spPr>
          <a:xfrm>
            <a:off x="3006835" y="2361456"/>
            <a:ext cx="1089489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Objective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65E8EA-633D-4640-8603-92C8B32CDFD1}"/>
              </a:ext>
            </a:extLst>
          </p:cNvPr>
          <p:cNvSpPr/>
          <p:nvPr/>
        </p:nvSpPr>
        <p:spPr>
          <a:xfrm>
            <a:off x="4106972" y="2361456"/>
            <a:ext cx="108948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binary: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logistic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54E287-A9BC-744C-AB46-10391FD15F35}"/>
              </a:ext>
            </a:extLst>
          </p:cNvPr>
          <p:cNvSpPr txBox="1"/>
          <p:nvPr/>
        </p:nvSpPr>
        <p:spPr>
          <a:xfrm>
            <a:off x="581091" y="4952919"/>
            <a:ext cx="4615369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91440" rIns="91440" bIns="91440" rtlCol="0" anchor="t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800" dirty="0"/>
              <a:t>Training method: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/>
              <a:t>Early stopping (thresh: 50), testing against random validation set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 err="1"/>
              <a:t>Eval_metric</a:t>
            </a:r>
            <a:r>
              <a:rPr lang="en-US" sz="1800" dirty="0"/>
              <a:t>: error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6265659-ED4B-9F44-93C8-D90E758CFC33}"/>
              </a:ext>
            </a:extLst>
          </p:cNvPr>
          <p:cNvGraphicFramePr/>
          <p:nvPr/>
        </p:nvGraphicFramePr>
        <p:xfrm>
          <a:off x="5578779" y="2312407"/>
          <a:ext cx="3184409" cy="4087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362D68B7-FFE7-114D-881F-DCE7BD243FDF}"/>
              </a:ext>
            </a:extLst>
          </p:cNvPr>
          <p:cNvSpPr txBox="1"/>
          <p:nvPr/>
        </p:nvSpPr>
        <p:spPr>
          <a:xfrm>
            <a:off x="8911963" y="2312352"/>
            <a:ext cx="2883046" cy="409342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lIns="91440" tIns="91440" rIns="91440" bIns="91440" rtlCol="0" anchor="t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>
              <a:spcAft>
                <a:spcPts val="600"/>
              </a:spcAft>
            </a:pPr>
            <a:r>
              <a:rPr lang="en-US" sz="1400" b="1" dirty="0"/>
              <a:t>Implications: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 err="1"/>
              <a:t>Screen_id</a:t>
            </a:r>
            <a:r>
              <a:rPr lang="en-US" sz="1400" b="1" dirty="0"/>
              <a:t> </a:t>
            </a:r>
            <a:r>
              <a:rPr lang="en-US" sz="1400" dirty="0"/>
              <a:t>(e.g. playlist, search, etc.) is by far </a:t>
            </a:r>
            <a:r>
              <a:rPr lang="en-US" sz="1400" b="1" dirty="0"/>
              <a:t>the most important </a:t>
            </a:r>
            <a:r>
              <a:rPr lang="en-US" sz="1400" dirty="0"/>
              <a:t>feature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/>
              <a:t>Genres 1616, 458, 451</a:t>
            </a:r>
            <a:r>
              <a:rPr lang="en-US" sz="1400" dirty="0"/>
              <a:t>, etc. matter a lot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dirty="0"/>
              <a:t>Song’s chart </a:t>
            </a:r>
            <a:r>
              <a:rPr lang="en-US" sz="1400" b="1" dirty="0"/>
              <a:t>ranking</a:t>
            </a:r>
            <a:r>
              <a:rPr lang="en-US" sz="1400" dirty="0"/>
              <a:t>, </a:t>
            </a:r>
            <a:r>
              <a:rPr lang="en-US" sz="1400" b="1" dirty="0"/>
              <a:t>age</a:t>
            </a:r>
            <a:r>
              <a:rPr lang="en-US" sz="1400" dirty="0"/>
              <a:t> of user, </a:t>
            </a:r>
            <a:r>
              <a:rPr lang="en-US" sz="1400" b="1" dirty="0"/>
              <a:t>length</a:t>
            </a:r>
            <a:r>
              <a:rPr lang="en-US" sz="1400" dirty="0"/>
              <a:t> of track, track </a:t>
            </a:r>
            <a:r>
              <a:rPr lang="en-US" sz="1400" b="1" dirty="0"/>
              <a:t>bpm</a:t>
            </a:r>
            <a:r>
              <a:rPr lang="en-US" sz="1400" dirty="0"/>
              <a:t> does </a:t>
            </a:r>
            <a:r>
              <a:rPr lang="en-US" sz="1400" b="1" dirty="0"/>
              <a:t>not show much importance</a:t>
            </a:r>
          </a:p>
          <a:p>
            <a:pPr>
              <a:spcAft>
                <a:spcPts val="600"/>
              </a:spcAft>
            </a:pPr>
            <a:r>
              <a:rPr lang="en-US" sz="1400" dirty="0" err="1"/>
              <a:t>Implicatons</a:t>
            </a:r>
            <a:r>
              <a:rPr lang="en-US" sz="1400" dirty="0"/>
              <a:t> based on </a:t>
            </a:r>
            <a:r>
              <a:rPr lang="en-US" sz="1400" dirty="0" err="1"/>
              <a:t>log_reg</a:t>
            </a:r>
            <a:r>
              <a:rPr lang="en-US" sz="1400" dirty="0"/>
              <a:t>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dirty="0"/>
              <a:t>People tend not to re-listen to auto-generated song-based playlists and radios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dirty="0"/>
              <a:t>Users react strongly negatively to funky tracks, but they very likely re-listen x-mas songs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AC731-F96E-8A48-8F23-CCF8DF750238}"/>
              </a:ext>
            </a:extLst>
          </p:cNvPr>
          <p:cNvSpPr/>
          <p:nvPr/>
        </p:nvSpPr>
        <p:spPr>
          <a:xfrm>
            <a:off x="8955884" y="2389798"/>
            <a:ext cx="1221049" cy="264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/>
              <a:t>Implications: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F84218-1218-A043-B08D-B674032172E5}"/>
              </a:ext>
            </a:extLst>
          </p:cNvPr>
          <p:cNvSpPr/>
          <p:nvPr/>
        </p:nvSpPr>
        <p:spPr>
          <a:xfrm>
            <a:off x="8955884" y="4636944"/>
            <a:ext cx="2395728" cy="2651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err="1"/>
              <a:t>Implicatons</a:t>
            </a:r>
            <a:r>
              <a:rPr lang="en-US" sz="1400" b="1" dirty="0"/>
              <a:t> based on </a:t>
            </a:r>
            <a:r>
              <a:rPr lang="en-US" sz="1400" b="1" dirty="0" err="1"/>
              <a:t>log_reg</a:t>
            </a:r>
            <a:r>
              <a:rPr lang="en-US" sz="1400" b="1" dirty="0"/>
              <a:t>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C62CF-78FB-8146-A8C7-3407C3F27FBE}"/>
              </a:ext>
            </a:extLst>
          </p:cNvPr>
          <p:cNvSpPr/>
          <p:nvPr/>
        </p:nvSpPr>
        <p:spPr>
          <a:xfrm>
            <a:off x="270933" y="327060"/>
            <a:ext cx="11667067" cy="622480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C54F0F5-89EF-5B48-9208-6C5E07D8A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171330"/>
              </p:ext>
            </p:extLst>
          </p:nvPr>
        </p:nvGraphicFramePr>
        <p:xfrm>
          <a:off x="581091" y="366535"/>
          <a:ext cx="11213918" cy="6185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Left Arrow 2">
            <a:hlinkClick r:id="rId5" action="ppaction://hlinksldjump"/>
            <a:extLst>
              <a:ext uri="{FF2B5EF4-FFF2-40B4-BE49-F238E27FC236}">
                <a16:creationId xmlns:a16="http://schemas.microsoft.com/office/drawing/2014/main" id="{DBA76E21-8829-5F4D-863B-B8860D15AAFF}"/>
              </a:ext>
            </a:extLst>
          </p:cNvPr>
          <p:cNvSpPr/>
          <p:nvPr/>
        </p:nvSpPr>
        <p:spPr>
          <a:xfrm>
            <a:off x="327091" y="214165"/>
            <a:ext cx="310158" cy="338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3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enormous and dirty dataset results in a challenging music recommendation project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67792"/>
            <a:ext cx="103931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6026500" y="2467792"/>
            <a:ext cx="0" cy="32718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833805" y="2266522"/>
            <a:ext cx="402538" cy="402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AD3CBA-4DC2-034A-8B43-71406B77408C}"/>
              </a:ext>
            </a:extLst>
          </p:cNvPr>
          <p:cNvSpPr txBox="1"/>
          <p:nvPr/>
        </p:nvSpPr>
        <p:spPr>
          <a:xfrm>
            <a:off x="6403339" y="2141742"/>
            <a:ext cx="464014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57FF5-9DDC-A443-95BD-8452D341F7F4}"/>
              </a:ext>
            </a:extLst>
          </p:cNvPr>
          <p:cNvSpPr txBox="1"/>
          <p:nvPr/>
        </p:nvSpPr>
        <p:spPr>
          <a:xfrm>
            <a:off x="960360" y="6667445"/>
            <a:ext cx="103934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Kaggle, Deezer, own analysis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60" y="2141742"/>
            <a:ext cx="464014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Context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C7C79-215D-8F46-8F01-0E72CEF5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944B-29E0-6046-B9F1-0DA71CBCADCC}" type="slidenum">
              <a:rPr lang="en-US" smtClean="0"/>
              <a:t>2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055DA7-CCD8-344C-A465-9BFC1A2FEC8B}"/>
              </a:ext>
            </a:extLst>
          </p:cNvPr>
          <p:cNvSpPr/>
          <p:nvPr/>
        </p:nvSpPr>
        <p:spPr>
          <a:xfrm>
            <a:off x="2743672" y="2635738"/>
            <a:ext cx="3072986" cy="93871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/>
              <a:t>First observable listening event </a:t>
            </a:r>
            <a:r>
              <a:rPr lang="en-US" sz="1400" dirty="0"/>
              <a:t>for each unique user-song pair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/>
              <a:t>Metadata</a:t>
            </a:r>
            <a:r>
              <a:rPr lang="en-US" sz="1400" dirty="0"/>
              <a:t> of each unique user and song pair</a:t>
            </a:r>
            <a:endParaRPr lang="en-US" sz="1400" i="0" u="none" strike="noStrike" dirty="0">
              <a:effectLst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780878-D5B7-E544-87A2-EB65C7C3EE40}"/>
              </a:ext>
            </a:extLst>
          </p:cNvPr>
          <p:cNvCxnSpPr>
            <a:cxnSpLocks/>
          </p:cNvCxnSpPr>
          <p:nvPr/>
        </p:nvCxnSpPr>
        <p:spPr>
          <a:xfrm>
            <a:off x="2550977" y="2635738"/>
            <a:ext cx="0" cy="9387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F3D5A6-FC32-C844-B819-95BF7D7819EC}"/>
              </a:ext>
            </a:extLst>
          </p:cNvPr>
          <p:cNvCxnSpPr>
            <a:cxnSpLocks/>
          </p:cNvCxnSpPr>
          <p:nvPr/>
        </p:nvCxnSpPr>
        <p:spPr>
          <a:xfrm>
            <a:off x="960360" y="3687923"/>
            <a:ext cx="48562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8C9028F-BB52-C94C-876E-F7C671DD0592}"/>
              </a:ext>
            </a:extLst>
          </p:cNvPr>
          <p:cNvSpPr/>
          <p:nvPr/>
        </p:nvSpPr>
        <p:spPr>
          <a:xfrm>
            <a:off x="2743672" y="3818697"/>
            <a:ext cx="3072986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i="0" u="none" strike="noStrike" dirty="0">
                <a:effectLst/>
              </a:rPr>
              <a:t>Additional </a:t>
            </a:r>
            <a:r>
              <a:rPr lang="en-US" sz="1400" b="1" dirty="0"/>
              <a:t>song and artist information </a:t>
            </a:r>
            <a:r>
              <a:rPr lang="en-US" sz="1400" dirty="0"/>
              <a:t>via the API of Deezer music streaming service</a:t>
            </a:r>
            <a:endParaRPr lang="en-US" sz="1400" i="0" u="none" strike="noStrike" dirty="0">
              <a:effectLst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A4A89C-BAD0-D540-9BE7-BCC48E3C3FCA}"/>
              </a:ext>
            </a:extLst>
          </p:cNvPr>
          <p:cNvCxnSpPr>
            <a:cxnSpLocks/>
          </p:cNvCxnSpPr>
          <p:nvPr/>
        </p:nvCxnSpPr>
        <p:spPr>
          <a:xfrm>
            <a:off x="2550977" y="3818697"/>
            <a:ext cx="0" cy="64633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B5E55A9-316E-DE4E-BB85-FD9B79B1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0" y="2935326"/>
            <a:ext cx="1590617" cy="56997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805EFF4-3642-FF4F-9397-F90C7A4613C7}"/>
              </a:ext>
            </a:extLst>
          </p:cNvPr>
          <p:cNvSpPr/>
          <p:nvPr/>
        </p:nvSpPr>
        <p:spPr>
          <a:xfrm>
            <a:off x="960359" y="2702586"/>
            <a:ext cx="78741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4EBEFC"/>
                </a:solidFill>
              </a:rPr>
              <a:t>dataset </a:t>
            </a:r>
            <a:r>
              <a:rPr lang="en-US" sz="1400" b="1" dirty="0">
                <a:solidFill>
                  <a:schemeClr val="accent2"/>
                </a:solidFill>
              </a:rPr>
              <a:t>by</a:t>
            </a:r>
            <a:endParaRPr lang="en-US" sz="1400" b="1" i="0" u="none" strike="noStrike" dirty="0">
              <a:solidFill>
                <a:schemeClr val="accent2"/>
              </a:solidFill>
              <a:effectLst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B08F74-034D-1E4E-8ECF-DEFE6270470C}"/>
              </a:ext>
            </a:extLst>
          </p:cNvPr>
          <p:cNvGrpSpPr/>
          <p:nvPr/>
        </p:nvGrpSpPr>
        <p:grpSpPr>
          <a:xfrm>
            <a:off x="960359" y="3794454"/>
            <a:ext cx="1443463" cy="831753"/>
            <a:chOff x="960359" y="3804885"/>
            <a:chExt cx="1443463" cy="8317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23A13AC-CB7E-C64A-ACB0-83F615C9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360" y="3824691"/>
              <a:ext cx="1443462" cy="811947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356914-D443-C343-829B-89ADA1CD180A}"/>
                </a:ext>
              </a:extLst>
            </p:cNvPr>
            <p:cNvSpPr/>
            <p:nvPr/>
          </p:nvSpPr>
          <p:spPr>
            <a:xfrm>
              <a:off x="960359" y="3804885"/>
              <a:ext cx="78741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 dirty="0"/>
                <a:t>API</a:t>
              </a:r>
              <a:r>
                <a:rPr lang="en-US" sz="1400" b="1" dirty="0">
                  <a:solidFill>
                    <a:srgbClr val="4EBEFC"/>
                  </a:solidFill>
                </a:rPr>
                <a:t> </a:t>
              </a:r>
              <a:r>
                <a:rPr lang="en-US" sz="1400" b="1" dirty="0">
                  <a:solidFill>
                    <a:schemeClr val="accent2"/>
                  </a:solidFill>
                </a:rPr>
                <a:t>by</a:t>
              </a:r>
              <a:endParaRPr lang="en-US" sz="1400" b="1" i="0" u="none" strike="noStrike" dirty="0">
                <a:solidFill>
                  <a:schemeClr val="accent2"/>
                </a:solidFill>
                <a:effectLst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E2ABC2C-EA19-9D49-BF0A-13D198872E17}"/>
              </a:ext>
            </a:extLst>
          </p:cNvPr>
          <p:cNvSpPr/>
          <p:nvPr/>
        </p:nvSpPr>
        <p:spPr>
          <a:xfrm>
            <a:off x="960359" y="4937302"/>
            <a:ext cx="1443463" cy="6001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500" i="0" u="none" strike="noStrike" dirty="0">
                <a:effectLst/>
              </a:rPr>
              <a:t>4.4+ MN </a:t>
            </a:r>
            <a:r>
              <a:rPr lang="en-US" sz="1400" i="0" u="none" strike="noStrike" dirty="0">
                <a:effectLst/>
              </a:rPr>
              <a:t>records in </a:t>
            </a:r>
            <a:r>
              <a:rPr lang="en-US" sz="1400" i="0" u="none" strike="noStrike" dirty="0" err="1">
                <a:effectLst/>
              </a:rPr>
              <a:t>X_train</a:t>
            </a:r>
            <a:endParaRPr lang="en-US" sz="1400" i="0" u="none" strike="noStrike" dirty="0">
              <a:effectLst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FAFA2B-CFE7-E948-A267-6E632B809AF5}"/>
              </a:ext>
            </a:extLst>
          </p:cNvPr>
          <p:cNvSpPr/>
          <p:nvPr/>
        </p:nvSpPr>
        <p:spPr>
          <a:xfrm>
            <a:off x="4405479" y="4789430"/>
            <a:ext cx="1345537" cy="8925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500" i="0" u="none" strike="noStrike" dirty="0">
                <a:effectLst/>
              </a:rPr>
              <a:t>13 </a:t>
            </a:r>
          </a:p>
          <a:p>
            <a:pPr algn="ctr">
              <a:spcAft>
                <a:spcPts val="600"/>
              </a:spcAft>
            </a:pPr>
            <a:r>
              <a:rPr lang="en-US" sz="1400" dirty="0"/>
              <a:t>numerical</a:t>
            </a:r>
            <a:br>
              <a:rPr lang="en-US" sz="2500" i="0" u="none" strike="noStrike" dirty="0">
                <a:effectLst/>
              </a:rPr>
            </a:br>
            <a:r>
              <a:rPr lang="en-US" sz="1400" i="0" u="none" strike="noStrike" dirty="0">
                <a:effectLst/>
              </a:rPr>
              <a:t>features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AFB8CF-5980-2F43-8906-0496C47A1E8A}"/>
              </a:ext>
            </a:extLst>
          </p:cNvPr>
          <p:cNvSpPr/>
          <p:nvPr/>
        </p:nvSpPr>
        <p:spPr>
          <a:xfrm>
            <a:off x="2707305" y="4935624"/>
            <a:ext cx="1394690" cy="6001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500" i="0" u="none" strike="noStrike" dirty="0">
                <a:effectLst/>
              </a:rPr>
              <a:t>~550 </a:t>
            </a:r>
            <a:br>
              <a:rPr lang="en-US" sz="2500" i="0" u="none" strike="noStrike" dirty="0">
                <a:effectLst/>
              </a:rPr>
            </a:br>
            <a:r>
              <a:rPr lang="en-US" sz="1400" dirty="0"/>
              <a:t>dummy f</a:t>
            </a:r>
            <a:r>
              <a:rPr lang="en-US" sz="1400" i="0" u="none" strike="noStrike" dirty="0">
                <a:effectLst/>
              </a:rPr>
              <a:t>eatures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C633C4-DC85-B941-94D8-320CF5413A14}"/>
              </a:ext>
            </a:extLst>
          </p:cNvPr>
          <p:cNvSpPr/>
          <p:nvPr/>
        </p:nvSpPr>
        <p:spPr>
          <a:xfrm>
            <a:off x="6403338" y="2635738"/>
            <a:ext cx="4950461" cy="18004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/>
              <a:t>Predict… 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ü"/>
            </a:pPr>
            <a:r>
              <a:rPr lang="en-US" dirty="0"/>
              <a:t>…if a user is listening to a song </a:t>
            </a:r>
            <a:r>
              <a:rPr lang="en-US" b="1" dirty="0"/>
              <a:t>repetitively</a:t>
            </a:r>
            <a:r>
              <a:rPr lang="en-US" dirty="0"/>
              <a:t> 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ü"/>
            </a:pPr>
            <a:r>
              <a:rPr lang="en-US" dirty="0"/>
              <a:t>…after the </a:t>
            </a:r>
            <a:r>
              <a:rPr lang="en-US" b="1" dirty="0"/>
              <a:t>first observable listening event 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ü"/>
            </a:pPr>
            <a:r>
              <a:rPr lang="en-US" dirty="0"/>
              <a:t>…</a:t>
            </a:r>
            <a:r>
              <a:rPr lang="en-US" b="1" dirty="0"/>
              <a:t>within a mont</a:t>
            </a:r>
            <a:r>
              <a:rPr lang="en-US" dirty="0"/>
              <a:t>h window was triggered</a:t>
            </a:r>
            <a:endParaRPr lang="en-US" sz="1400" i="0" u="none" strike="noStrike" dirty="0">
              <a:effectLst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6629AFB-7BBA-1A4A-B204-000875FE9F6D}"/>
              </a:ext>
            </a:extLst>
          </p:cNvPr>
          <p:cNvCxnSpPr>
            <a:cxnSpLocks/>
          </p:cNvCxnSpPr>
          <p:nvPr/>
        </p:nvCxnSpPr>
        <p:spPr>
          <a:xfrm>
            <a:off x="960360" y="4626207"/>
            <a:ext cx="48562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4C5D2E-DD3B-B545-A225-26CF7996D022}"/>
              </a:ext>
            </a:extLst>
          </p:cNvPr>
          <p:cNvCxnSpPr>
            <a:cxnSpLocks/>
          </p:cNvCxnSpPr>
          <p:nvPr/>
        </p:nvCxnSpPr>
        <p:spPr>
          <a:xfrm>
            <a:off x="2550977" y="4937302"/>
            <a:ext cx="0" cy="64633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879500-0383-4D42-A087-47343BEA450F}"/>
              </a:ext>
            </a:extLst>
          </p:cNvPr>
          <p:cNvCxnSpPr>
            <a:cxnSpLocks/>
          </p:cNvCxnSpPr>
          <p:nvPr/>
        </p:nvCxnSpPr>
        <p:spPr>
          <a:xfrm>
            <a:off x="4310333" y="4937302"/>
            <a:ext cx="0" cy="64633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8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step journey leads to a functioning music recommendation classifier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213149"/>
            <a:ext cx="50658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60359" y="1860041"/>
            <a:ext cx="4856299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Major steps of my work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40ECB7-59AE-2D46-8C61-73269E8061B6}"/>
              </a:ext>
            </a:extLst>
          </p:cNvPr>
          <p:cNvSpPr/>
          <p:nvPr/>
        </p:nvSpPr>
        <p:spPr>
          <a:xfrm>
            <a:off x="960360" y="2365368"/>
            <a:ext cx="4856298" cy="28161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n-US" b="1" i="0" u="none" strike="noStrike" dirty="0">
                <a:effectLst/>
              </a:rPr>
              <a:t>Clean dataset</a:t>
            </a:r>
            <a:r>
              <a:rPr lang="en-US" i="0" u="none" strike="noStrike" dirty="0">
                <a:effectLst/>
              </a:rPr>
              <a:t> from misleading data and errors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n-US" b="1" dirty="0"/>
              <a:t>Engineer features </a:t>
            </a:r>
            <a:r>
              <a:rPr lang="en-US" b="0" dirty="0"/>
              <a:t>for music recommendation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n-US" b="1" dirty="0"/>
              <a:t>Iteratively try &amp; validate models </a:t>
            </a:r>
            <a:r>
              <a:rPr lang="en-US" b="0" dirty="0"/>
              <a:t>and draw conclusions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en-US" b="1" i="0" u="none" strike="noStrike" dirty="0">
                <a:effectLst/>
              </a:rPr>
              <a:t>Choose final model, </a:t>
            </a:r>
            <a:r>
              <a:rPr lang="en-US" i="0" u="none" strike="noStrike" dirty="0">
                <a:effectLst/>
              </a:rPr>
              <a:t>tune parameters and analyze results 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A2C105-A354-8C43-AB42-FE6B03C1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35400-ECE0-1F47-B597-734DE0BC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78" y="2666834"/>
            <a:ext cx="3215257" cy="245872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6EEB6-8B17-0248-BF73-9D8183150049}"/>
              </a:ext>
            </a:extLst>
          </p:cNvPr>
          <p:cNvCxnSpPr>
            <a:cxnSpLocks/>
          </p:cNvCxnSpPr>
          <p:nvPr/>
        </p:nvCxnSpPr>
        <p:spPr>
          <a:xfrm>
            <a:off x="6026500" y="2213149"/>
            <a:ext cx="0" cy="35264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8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Clean dataset from misleading data and errors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2060294" y="1883190"/>
            <a:ext cx="377351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Key steps in my workflow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6EEB6-8B17-0248-BF73-9D8183150049}"/>
              </a:ext>
            </a:extLst>
          </p:cNvPr>
          <p:cNvCxnSpPr>
            <a:cxnSpLocks/>
          </p:cNvCxnSpPr>
          <p:nvPr/>
        </p:nvCxnSpPr>
        <p:spPr>
          <a:xfrm>
            <a:off x="6894601" y="2236298"/>
            <a:ext cx="0" cy="38056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6C533B-159E-2940-A8E9-AB0C265F0E49}"/>
              </a:ext>
            </a:extLst>
          </p:cNvPr>
          <p:cNvSpPr txBox="1"/>
          <p:nvPr/>
        </p:nvSpPr>
        <p:spPr>
          <a:xfrm>
            <a:off x="7280476" y="1883190"/>
            <a:ext cx="377647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Considerations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65AD72-D743-8044-944E-C0E777BDDE7B}"/>
              </a:ext>
            </a:extLst>
          </p:cNvPr>
          <p:cNvSpPr/>
          <p:nvPr/>
        </p:nvSpPr>
        <p:spPr>
          <a:xfrm>
            <a:off x="2060294" y="2361459"/>
            <a:ext cx="4624465" cy="170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1" dirty="0"/>
              <a:t>Cleane</a:t>
            </a:r>
            <a:r>
              <a:rPr lang="en-US" sz="1600" b="1" i="0" u="none" strike="noStrike" dirty="0">
                <a:effectLst/>
              </a:rPr>
              <a:t>d ‘user’, ‘track’ and ‘interaction’ tables </a:t>
            </a:r>
            <a:r>
              <a:rPr lang="en-US" sz="1600" i="0" u="none" strike="noStrike" dirty="0">
                <a:effectLst/>
              </a:rPr>
              <a:t>from misleading </a:t>
            </a:r>
            <a:r>
              <a:rPr lang="en-US" sz="1600" dirty="0"/>
              <a:t>data:</a:t>
            </a:r>
          </a:p>
          <a:p>
            <a:pPr marL="800100" lvl="1" indent="-342900">
              <a:spcAft>
                <a:spcPts val="600"/>
              </a:spcAft>
              <a:buFont typeface="Helvetica" pitchFamily="2" charset="0"/>
              <a:buChar char="−"/>
            </a:pPr>
            <a:r>
              <a:rPr lang="en-US" sz="1600" dirty="0"/>
              <a:t>AGE: 90+, 0 and below-0 corrected</a:t>
            </a:r>
          </a:p>
          <a:p>
            <a:pPr marL="800100" lvl="1" indent="-342900">
              <a:spcAft>
                <a:spcPts val="600"/>
              </a:spcAft>
              <a:buFont typeface="Helvetica" pitchFamily="2" charset="0"/>
              <a:buChar char="−"/>
            </a:pPr>
            <a:r>
              <a:rPr lang="en-US" sz="1600" dirty="0"/>
              <a:t>DATE: format convention change (MM-DD, then DD—MM)</a:t>
            </a:r>
          </a:p>
          <a:p>
            <a:pPr marL="800100" lvl="1" indent="-342900">
              <a:spcAft>
                <a:spcPts val="1800"/>
              </a:spcAft>
              <a:buFont typeface="Helvetica" pitchFamily="2" charset="0"/>
              <a:buChar char="−"/>
            </a:pPr>
            <a:r>
              <a:rPr lang="en-US" sz="1600" dirty="0"/>
              <a:t>ISRC: format convention change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C0160-FCD3-C447-8489-F3F054BC3C08}"/>
              </a:ext>
            </a:extLst>
          </p:cNvPr>
          <p:cNvSpPr/>
          <p:nvPr/>
        </p:nvSpPr>
        <p:spPr>
          <a:xfrm>
            <a:off x="960359" y="2361459"/>
            <a:ext cx="970542" cy="17591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Mis-leading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B75BC-87BE-164C-A045-7BA655CA533C}"/>
              </a:ext>
            </a:extLst>
          </p:cNvPr>
          <p:cNvSpPr/>
          <p:nvPr/>
        </p:nvSpPr>
        <p:spPr>
          <a:xfrm>
            <a:off x="960359" y="4282857"/>
            <a:ext cx="970542" cy="17591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Errors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78B8CB-39C6-0A4E-856E-E33DCD360BF5}"/>
              </a:ext>
            </a:extLst>
          </p:cNvPr>
          <p:cNvCxnSpPr>
            <a:cxnSpLocks/>
          </p:cNvCxnSpPr>
          <p:nvPr/>
        </p:nvCxnSpPr>
        <p:spPr>
          <a:xfrm>
            <a:off x="960360" y="4190037"/>
            <a:ext cx="57243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17EBBD-A102-D64B-AD55-50B3993A5026}"/>
              </a:ext>
            </a:extLst>
          </p:cNvPr>
          <p:cNvSpPr/>
          <p:nvPr/>
        </p:nvSpPr>
        <p:spPr>
          <a:xfrm>
            <a:off x="2060294" y="4282857"/>
            <a:ext cx="4624465" cy="8156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1" i="0" u="none" strike="noStrike" dirty="0">
                <a:effectLst/>
              </a:rPr>
              <a:t>Identified 2MN+ rows </a:t>
            </a:r>
            <a:r>
              <a:rPr lang="en-US" sz="1600" i="0" u="none" strike="noStrike" dirty="0">
                <a:effectLst/>
              </a:rPr>
              <a:t>with 1+ </a:t>
            </a:r>
            <a:r>
              <a:rPr lang="en-US" sz="1600" i="0" u="none" strike="noStrike" dirty="0" err="1">
                <a:effectLst/>
              </a:rPr>
              <a:t>NaN</a:t>
            </a:r>
            <a:r>
              <a:rPr lang="en-US" sz="1600" i="0" u="none" strike="noStrike" dirty="0">
                <a:effectLst/>
              </a:rPr>
              <a:t> data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1" dirty="0"/>
              <a:t>Utilized Deezer API to substitute for some errors</a:t>
            </a:r>
            <a:r>
              <a:rPr lang="en-US" sz="1600" dirty="0"/>
              <a:t>, still the result has high </a:t>
            </a:r>
            <a:r>
              <a:rPr lang="en-US" sz="1600" dirty="0" err="1"/>
              <a:t>NaN</a:t>
            </a:r>
            <a:r>
              <a:rPr lang="en-US" sz="1600" dirty="0"/>
              <a:t> rates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2060294" y="2236298"/>
            <a:ext cx="929350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83E172A-DB6E-A643-9594-96D8E2296605}"/>
              </a:ext>
            </a:extLst>
          </p:cNvPr>
          <p:cNvSpPr/>
          <p:nvPr/>
        </p:nvSpPr>
        <p:spPr>
          <a:xfrm>
            <a:off x="7280476" y="2361459"/>
            <a:ext cx="40733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/>
              <a:t>The misleading fields are very hard to spot, hence high chance of further instances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07F7DD-9798-F14A-A049-48CA6A5E5358}"/>
              </a:ext>
            </a:extLst>
          </p:cNvPr>
          <p:cNvCxnSpPr>
            <a:cxnSpLocks/>
          </p:cNvCxnSpPr>
          <p:nvPr/>
        </p:nvCxnSpPr>
        <p:spPr>
          <a:xfrm>
            <a:off x="7104444" y="4190037"/>
            <a:ext cx="41004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0852E7-7D2E-B44B-BEE0-E7F28EBB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01906" y="2035028"/>
            <a:ext cx="402538" cy="4025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AA31C03-DFAD-E54D-909E-36EC73FAE8E3}"/>
              </a:ext>
            </a:extLst>
          </p:cNvPr>
          <p:cNvSpPr/>
          <p:nvPr/>
        </p:nvSpPr>
        <p:spPr>
          <a:xfrm>
            <a:off x="7280476" y="4282857"/>
            <a:ext cx="40733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/>
              <a:t>High number of </a:t>
            </a:r>
            <a:r>
              <a:rPr lang="en-US" sz="1600" dirty="0" err="1"/>
              <a:t>NaNs</a:t>
            </a:r>
            <a:r>
              <a:rPr lang="en-US" sz="1600" dirty="0"/>
              <a:t> hinders usage of </a:t>
            </a:r>
            <a:r>
              <a:rPr lang="en-US" sz="1600" dirty="0" err="1"/>
              <a:t>sklearn</a:t>
            </a:r>
            <a:r>
              <a:rPr lang="en-US" sz="1600" dirty="0"/>
              <a:t> based packages</a:t>
            </a:r>
          </a:p>
        </p:txBody>
      </p:sp>
    </p:spTree>
    <p:extLst>
      <p:ext uri="{BB962C8B-B14F-4D97-AF65-F5344CB8AC3E}">
        <p14:creationId xmlns:p14="http://schemas.microsoft.com/office/powerpoint/2010/main" val="145092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CD26CC8-B692-2040-B31F-36FBF914A239}"/>
              </a:ext>
            </a:extLst>
          </p:cNvPr>
          <p:cNvSpPr/>
          <p:nvPr/>
        </p:nvSpPr>
        <p:spPr>
          <a:xfrm>
            <a:off x="967154" y="2437566"/>
            <a:ext cx="5390041" cy="368052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2a: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Extracting useful raw fields from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kaggle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53624" y="1883190"/>
            <a:ext cx="377351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Key steps in my workflow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6EEB6-8B17-0248-BF73-9D8183150049}"/>
              </a:ext>
            </a:extLst>
          </p:cNvPr>
          <p:cNvCxnSpPr>
            <a:cxnSpLocks/>
          </p:cNvCxnSpPr>
          <p:nvPr/>
        </p:nvCxnSpPr>
        <p:spPr>
          <a:xfrm>
            <a:off x="6894601" y="2236298"/>
            <a:ext cx="0" cy="38056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6C533B-159E-2940-A8E9-AB0C265F0E49}"/>
              </a:ext>
            </a:extLst>
          </p:cNvPr>
          <p:cNvSpPr txBox="1"/>
          <p:nvPr/>
        </p:nvSpPr>
        <p:spPr>
          <a:xfrm>
            <a:off x="7280476" y="1883190"/>
            <a:ext cx="377647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Considerations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C0160-FCD3-C447-8489-F3F054BC3C08}"/>
              </a:ext>
            </a:extLst>
          </p:cNvPr>
          <p:cNvSpPr/>
          <p:nvPr/>
        </p:nvSpPr>
        <p:spPr>
          <a:xfrm>
            <a:off x="963048" y="2310799"/>
            <a:ext cx="1171365" cy="37016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1. INTERNAL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360" y="2236298"/>
            <a:ext cx="103934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83E172A-DB6E-A643-9594-96D8E2296605}"/>
              </a:ext>
            </a:extLst>
          </p:cNvPr>
          <p:cNvSpPr/>
          <p:nvPr/>
        </p:nvSpPr>
        <p:spPr>
          <a:xfrm>
            <a:off x="7280476" y="2431216"/>
            <a:ext cx="4073324" cy="40626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Large number of categorical variables </a:t>
            </a:r>
            <a:r>
              <a:rPr lang="en-US" sz="1600" dirty="0"/>
              <a:t>results in numerous challenges: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One-hot encoding or other categorization methods will explode the number of features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Heavy signal extraction required to capture meaningful signals from categories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Non-random presence of missing/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NaN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 data</a:t>
            </a:r>
            <a:r>
              <a:rPr lang="en-US" sz="1600" dirty="0"/>
              <a:t>, limits the usability of </a:t>
            </a:r>
            <a:r>
              <a:rPr lang="en-US" sz="1600" dirty="0" err="1"/>
              <a:t>sklearn</a:t>
            </a:r>
            <a:r>
              <a:rPr lang="en-US" sz="1600" dirty="0"/>
              <a:t> models, e.g.: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Users hiding/changing age information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Listening w/o cell coverage not recording playlist/radio/online information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852E7-7D2E-B44B-BEE0-E7F28EBB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01906" y="2035028"/>
            <a:ext cx="402538" cy="402538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063B1D84-F160-5D43-920D-2D31381F1588}"/>
              </a:ext>
            </a:extLst>
          </p:cNvPr>
          <p:cNvSpPr/>
          <p:nvPr/>
        </p:nvSpPr>
        <p:spPr>
          <a:xfrm>
            <a:off x="2535746" y="2307624"/>
            <a:ext cx="263396" cy="123592"/>
          </a:xfrm>
          <a:prstGeom prst="rtTriangl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C2CBF-1104-EB4A-BA3C-11437185D50B}"/>
              </a:ext>
            </a:extLst>
          </p:cNvPr>
          <p:cNvSpPr/>
          <p:nvPr/>
        </p:nvSpPr>
        <p:spPr>
          <a:xfrm>
            <a:off x="1134094" y="2762189"/>
            <a:ext cx="502816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Concept: Understand and explore the available dataset before feature extraction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DB98B9-E984-BF4D-BB85-8A0168CC8507}"/>
              </a:ext>
            </a:extLst>
          </p:cNvPr>
          <p:cNvSpPr/>
          <p:nvPr/>
        </p:nvSpPr>
        <p:spPr>
          <a:xfrm>
            <a:off x="1091709" y="2795493"/>
            <a:ext cx="778655" cy="199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/>
              <a:t>Concept: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F8934D-B585-DF49-ACFD-3F0ECF93738D}"/>
              </a:ext>
            </a:extLst>
          </p:cNvPr>
          <p:cNvCxnSpPr>
            <a:cxnSpLocks/>
          </p:cNvCxnSpPr>
          <p:nvPr/>
        </p:nvCxnSpPr>
        <p:spPr>
          <a:xfrm>
            <a:off x="1091709" y="3381963"/>
            <a:ext cx="506537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A32FB-CC54-564C-8F52-5505FB05662C}"/>
              </a:ext>
            </a:extLst>
          </p:cNvPr>
          <p:cNvSpPr/>
          <p:nvPr/>
        </p:nvSpPr>
        <p:spPr>
          <a:xfrm>
            <a:off x="1091709" y="3507125"/>
            <a:ext cx="597391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/>
              <a:t>Tracks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18385F-B002-8749-AE7C-F4AB9722BC5A}"/>
              </a:ext>
            </a:extLst>
          </p:cNvPr>
          <p:cNvSpPr/>
          <p:nvPr/>
        </p:nvSpPr>
        <p:spPr>
          <a:xfrm>
            <a:off x="1091709" y="4380696"/>
            <a:ext cx="597391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/>
              <a:t>User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E256F6-3CC8-DD4E-A1A0-A47417550C03}"/>
              </a:ext>
            </a:extLst>
          </p:cNvPr>
          <p:cNvSpPr/>
          <p:nvPr/>
        </p:nvSpPr>
        <p:spPr>
          <a:xfrm>
            <a:off x="2154657" y="2312405"/>
            <a:ext cx="374904" cy="370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2.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D353C3-3655-F94A-A987-177047DD19D2}"/>
              </a:ext>
            </a:extLst>
          </p:cNvPr>
          <p:cNvCxnSpPr>
            <a:cxnSpLocks/>
          </p:cNvCxnSpPr>
          <p:nvPr/>
        </p:nvCxnSpPr>
        <p:spPr>
          <a:xfrm>
            <a:off x="2143687" y="2307624"/>
            <a:ext cx="0" cy="37334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0054176-0C00-174D-8E7C-B93BA1E0C5A7}"/>
              </a:ext>
            </a:extLst>
          </p:cNvPr>
          <p:cNvSpPr/>
          <p:nvPr/>
        </p:nvSpPr>
        <p:spPr>
          <a:xfrm>
            <a:off x="1091709" y="5243870"/>
            <a:ext cx="597391" cy="7386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/>
              <a:t>Inter-action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DD3B46-F62E-3A41-A610-B47ED5C7F973}"/>
              </a:ext>
            </a:extLst>
          </p:cNvPr>
          <p:cNvSpPr/>
          <p:nvPr/>
        </p:nvSpPr>
        <p:spPr>
          <a:xfrm>
            <a:off x="1689101" y="3507125"/>
            <a:ext cx="26543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1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C8C7FF-AF47-3644-BD79-98A0E9697ACD}"/>
              </a:ext>
            </a:extLst>
          </p:cNvPr>
          <p:cNvSpPr/>
          <p:nvPr/>
        </p:nvSpPr>
        <p:spPr>
          <a:xfrm>
            <a:off x="1689101" y="4380694"/>
            <a:ext cx="2654300" cy="738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AC59CD-ED5A-584F-B6C8-70C67C41D13C}"/>
              </a:ext>
            </a:extLst>
          </p:cNvPr>
          <p:cNvSpPr/>
          <p:nvPr/>
        </p:nvSpPr>
        <p:spPr>
          <a:xfrm>
            <a:off x="1797923" y="3559187"/>
            <a:ext cx="245602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Genre categories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Artist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496DA3-566E-724C-A3BE-A9FDC2909BB0}"/>
              </a:ext>
            </a:extLst>
          </p:cNvPr>
          <p:cNvSpPr/>
          <p:nvPr/>
        </p:nvSpPr>
        <p:spPr>
          <a:xfrm>
            <a:off x="1797923" y="4432758"/>
            <a:ext cx="24560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Subscription/Expiration date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Gender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4479CB-FCF7-E14D-9768-FC83D581CF66}"/>
              </a:ext>
            </a:extLst>
          </p:cNvPr>
          <p:cNvSpPr/>
          <p:nvPr/>
        </p:nvSpPr>
        <p:spPr>
          <a:xfrm>
            <a:off x="1689101" y="5243868"/>
            <a:ext cx="2654300" cy="738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1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181BFB-6C6F-9B47-9645-BF46BF2A6582}"/>
              </a:ext>
            </a:extLst>
          </p:cNvPr>
          <p:cNvSpPr/>
          <p:nvPr/>
        </p:nvSpPr>
        <p:spPr>
          <a:xfrm>
            <a:off x="1797923" y="5295932"/>
            <a:ext cx="24560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Playlist/Radio/Online listening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Listening history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974D3ED-D9E7-2143-8BC1-8913EC8BB389}"/>
              </a:ext>
            </a:extLst>
          </p:cNvPr>
          <p:cNvSpPr/>
          <p:nvPr/>
        </p:nvSpPr>
        <p:spPr>
          <a:xfrm>
            <a:off x="4506615" y="3507125"/>
            <a:ext cx="210978" cy="24754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4B141-708A-F24C-946A-4B1A3E92D806}"/>
              </a:ext>
            </a:extLst>
          </p:cNvPr>
          <p:cNvSpPr/>
          <p:nvPr/>
        </p:nvSpPr>
        <p:spPr>
          <a:xfrm>
            <a:off x="4880807" y="4064826"/>
            <a:ext cx="1276273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Good baseline, however heavy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signal extraction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9983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CD26CC8-B692-2040-B31F-36FBF914A239}"/>
              </a:ext>
            </a:extLst>
          </p:cNvPr>
          <p:cNvSpPr/>
          <p:nvPr/>
        </p:nvSpPr>
        <p:spPr>
          <a:xfrm>
            <a:off x="967154" y="2437566"/>
            <a:ext cx="5390041" cy="368052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2b: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Feature engineering and signal extraction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9CE4A-9513-CD43-AC58-1CD226A0B8CC}"/>
              </a:ext>
            </a:extLst>
          </p:cNvPr>
          <p:cNvSpPr txBox="1"/>
          <p:nvPr/>
        </p:nvSpPr>
        <p:spPr>
          <a:xfrm>
            <a:off x="953624" y="1883190"/>
            <a:ext cx="3773511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Key steps in my workflow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6EEB6-8B17-0248-BF73-9D8183150049}"/>
              </a:ext>
            </a:extLst>
          </p:cNvPr>
          <p:cNvCxnSpPr>
            <a:cxnSpLocks/>
          </p:cNvCxnSpPr>
          <p:nvPr/>
        </p:nvCxnSpPr>
        <p:spPr>
          <a:xfrm>
            <a:off x="6894601" y="2236298"/>
            <a:ext cx="0" cy="38056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6C533B-159E-2940-A8E9-AB0C265F0E49}"/>
              </a:ext>
            </a:extLst>
          </p:cNvPr>
          <p:cNvSpPr txBox="1"/>
          <p:nvPr/>
        </p:nvSpPr>
        <p:spPr>
          <a:xfrm>
            <a:off x="7280476" y="1883190"/>
            <a:ext cx="377647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Considerations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C0160-FCD3-C447-8489-F3F054BC3C08}"/>
              </a:ext>
            </a:extLst>
          </p:cNvPr>
          <p:cNvSpPr/>
          <p:nvPr/>
        </p:nvSpPr>
        <p:spPr>
          <a:xfrm>
            <a:off x="963048" y="2310799"/>
            <a:ext cx="374904" cy="3701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360" y="2236298"/>
            <a:ext cx="1039344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83E172A-DB6E-A643-9594-96D8E2296605}"/>
              </a:ext>
            </a:extLst>
          </p:cNvPr>
          <p:cNvSpPr/>
          <p:nvPr/>
        </p:nvSpPr>
        <p:spPr>
          <a:xfrm>
            <a:off x="7280476" y="2431216"/>
            <a:ext cx="4073324" cy="36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Extracted numerical signals from available data, </a:t>
            </a:r>
            <a:r>
              <a:rPr lang="en-US" sz="1600" dirty="0"/>
              <a:t>instead of bling categorical encoding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Limiting the amount of dataset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Extracting human recognizable information potentially describing music listening habits</a:t>
            </a:r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Sourced additional data from Deezer </a:t>
            </a:r>
            <a:r>
              <a:rPr lang="en-US" sz="1600" dirty="0"/>
              <a:t>to substitute </a:t>
            </a:r>
            <a:r>
              <a:rPr lang="en-US" sz="1600" dirty="0" err="1"/>
              <a:t>NaNs</a:t>
            </a:r>
            <a:r>
              <a:rPr lang="en-US" sz="1600" dirty="0"/>
              <a:t> and extract signal from track information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Sourced for signal: chart ranks, bpm, gain, etc.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Sourced to help </a:t>
            </a:r>
            <a:r>
              <a:rPr lang="en-US" sz="1600" dirty="0" err="1"/>
              <a:t>NaNs</a:t>
            </a:r>
            <a:r>
              <a:rPr lang="en-US" sz="1600" dirty="0"/>
              <a:t>: artist, duration, track title, genre, etc.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852E7-7D2E-B44B-BEE0-E7F28EBBA3E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01906" y="2035028"/>
            <a:ext cx="402538" cy="402538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063B1D84-F160-5D43-920D-2D31381F1588}"/>
              </a:ext>
            </a:extLst>
          </p:cNvPr>
          <p:cNvSpPr/>
          <p:nvPr/>
        </p:nvSpPr>
        <p:spPr>
          <a:xfrm>
            <a:off x="3316156" y="2307624"/>
            <a:ext cx="263396" cy="123592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</a:schemeClr>
              </a:gs>
              <a:gs pos="50000">
                <a:schemeClr val="accent5">
                  <a:lumMod val="50000"/>
                  <a:tint val="44500"/>
                  <a:satMod val="160000"/>
                </a:schemeClr>
              </a:gs>
              <a:gs pos="100000">
                <a:schemeClr val="accent5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C2CBF-1104-EB4A-BA3C-11437185D50B}"/>
              </a:ext>
            </a:extLst>
          </p:cNvPr>
          <p:cNvSpPr/>
          <p:nvPr/>
        </p:nvSpPr>
        <p:spPr>
          <a:xfrm>
            <a:off x="1134094" y="2762189"/>
            <a:ext cx="502816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Concept: Extract the maximum amount of signal from available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DB98B9-E984-BF4D-BB85-8A0168CC8507}"/>
              </a:ext>
            </a:extLst>
          </p:cNvPr>
          <p:cNvSpPr/>
          <p:nvPr/>
        </p:nvSpPr>
        <p:spPr>
          <a:xfrm>
            <a:off x="1091709" y="2795493"/>
            <a:ext cx="778655" cy="1994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/>
              <a:t>Concept: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F8934D-B585-DF49-ACFD-3F0ECF93738D}"/>
              </a:ext>
            </a:extLst>
          </p:cNvPr>
          <p:cNvCxnSpPr>
            <a:cxnSpLocks/>
          </p:cNvCxnSpPr>
          <p:nvPr/>
        </p:nvCxnSpPr>
        <p:spPr>
          <a:xfrm>
            <a:off x="1091709" y="3381963"/>
            <a:ext cx="506537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EE256F6-3CC8-DD4E-A1A0-A47417550C03}"/>
              </a:ext>
            </a:extLst>
          </p:cNvPr>
          <p:cNvSpPr/>
          <p:nvPr/>
        </p:nvSpPr>
        <p:spPr>
          <a:xfrm>
            <a:off x="1353691" y="2312405"/>
            <a:ext cx="1959032" cy="37016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2. Feature engineering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7A32FB-CC54-564C-8F52-5505FB05662C}"/>
              </a:ext>
            </a:extLst>
          </p:cNvPr>
          <p:cNvSpPr/>
          <p:nvPr/>
        </p:nvSpPr>
        <p:spPr>
          <a:xfrm>
            <a:off x="1091710" y="3507124"/>
            <a:ext cx="551506" cy="11489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/>
              <a:t>Tracks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4DD3B46-F62E-3A41-A610-B47ED5C7F973}"/>
              </a:ext>
            </a:extLst>
          </p:cNvPr>
          <p:cNvSpPr/>
          <p:nvPr/>
        </p:nvSpPr>
        <p:spPr>
          <a:xfrm>
            <a:off x="1643217" y="3507125"/>
            <a:ext cx="1745247" cy="1159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AC59CD-ED5A-584F-B6C8-70C67C41D13C}"/>
              </a:ext>
            </a:extLst>
          </p:cNvPr>
          <p:cNvSpPr/>
          <p:nvPr/>
        </p:nvSpPr>
        <p:spPr>
          <a:xfrm>
            <a:off x="1743680" y="3556656"/>
            <a:ext cx="1569043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Country of origin (from ISRC)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400" dirty="0"/>
              <a:t>Chart rank, bpm and gain (from Deezer)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286185-631F-BC49-A527-DA2C2B74C232}"/>
              </a:ext>
            </a:extLst>
          </p:cNvPr>
          <p:cNvGrpSpPr/>
          <p:nvPr/>
        </p:nvGrpSpPr>
        <p:grpSpPr>
          <a:xfrm>
            <a:off x="1091710" y="4730927"/>
            <a:ext cx="2296753" cy="1216649"/>
            <a:chOff x="1091710" y="4659493"/>
            <a:chExt cx="2296753" cy="128808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18385F-B002-8749-AE7C-F4AB9722BC5A}"/>
                </a:ext>
              </a:extLst>
            </p:cNvPr>
            <p:cNvSpPr/>
            <p:nvPr/>
          </p:nvSpPr>
          <p:spPr>
            <a:xfrm>
              <a:off x="1091710" y="4659497"/>
              <a:ext cx="551506" cy="127901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User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3C8C7FF-AF47-3644-BD79-98A0E9697ACD}"/>
                </a:ext>
              </a:extLst>
            </p:cNvPr>
            <p:cNvSpPr/>
            <p:nvPr/>
          </p:nvSpPr>
          <p:spPr>
            <a:xfrm>
              <a:off x="1643216" y="4659493"/>
              <a:ext cx="1745247" cy="1288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1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496DA3-566E-724C-A3BE-A9FDC2909BB0}"/>
                </a:ext>
              </a:extLst>
            </p:cNvPr>
            <p:cNvSpPr/>
            <p:nvPr/>
          </p:nvSpPr>
          <p:spPr>
            <a:xfrm>
              <a:off x="1743680" y="4708328"/>
              <a:ext cx="1518641" cy="12301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Time since user registration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Time until user expiration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524A5B-31A8-0344-817C-38E615D2204D}"/>
              </a:ext>
            </a:extLst>
          </p:cNvPr>
          <p:cNvGrpSpPr/>
          <p:nvPr/>
        </p:nvGrpSpPr>
        <p:grpSpPr>
          <a:xfrm>
            <a:off x="3488926" y="3504591"/>
            <a:ext cx="2760799" cy="2442985"/>
            <a:chOff x="3774337" y="3504591"/>
            <a:chExt cx="2475388" cy="244298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054176-0C00-174D-8E7C-B93BA1E0C5A7}"/>
                </a:ext>
              </a:extLst>
            </p:cNvPr>
            <p:cNvSpPr/>
            <p:nvPr/>
          </p:nvSpPr>
          <p:spPr>
            <a:xfrm>
              <a:off x="3774337" y="3504593"/>
              <a:ext cx="597391" cy="242194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dirty="0"/>
                <a:t>Inter-action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D4479CB-FCF7-E14D-9768-FC83D581CF66}"/>
                </a:ext>
              </a:extLst>
            </p:cNvPr>
            <p:cNvSpPr/>
            <p:nvPr/>
          </p:nvSpPr>
          <p:spPr>
            <a:xfrm>
              <a:off x="4371729" y="3504591"/>
              <a:ext cx="1877996" cy="24429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1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9181BFB-6C6F-9B47-9645-BF46BF2A6582}"/>
                </a:ext>
              </a:extLst>
            </p:cNvPr>
            <p:cNvSpPr/>
            <p:nvPr/>
          </p:nvSpPr>
          <p:spPr>
            <a:xfrm>
              <a:off x="4480551" y="3556656"/>
              <a:ext cx="1737711" cy="23698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Months between track release and user birthday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Frequency of </a:t>
              </a:r>
              <a:r>
                <a:rPr lang="en-US" sz="1400" dirty="0" err="1"/>
                <a:t>KKBox</a:t>
              </a:r>
              <a:r>
                <a:rPr lang="en-US" sz="1400" dirty="0"/>
                <a:t> usage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Time of listening (from index)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n</a:t>
              </a:r>
              <a:r>
                <a:rPr lang="en-US" sz="1400" baseline="30000" dirty="0"/>
                <a:t>th </a:t>
              </a:r>
              <a:r>
                <a:rPr lang="en-US" sz="1400" dirty="0"/>
                <a:t>time this artist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n</a:t>
              </a:r>
              <a:r>
                <a:rPr lang="en-US" sz="1400" baseline="30000" dirty="0"/>
                <a:t>th </a:t>
              </a:r>
              <a:r>
                <a:rPr lang="en-US" sz="1400" dirty="0"/>
                <a:t>time this genre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1400" dirty="0"/>
                <a:t>Number of genres listened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97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Iteratively try &amp; validate models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95AD4B-55B9-624B-A077-87990A7537D7}"/>
              </a:ext>
            </a:extLst>
          </p:cNvPr>
          <p:cNvGrpSpPr/>
          <p:nvPr/>
        </p:nvGrpSpPr>
        <p:grpSpPr>
          <a:xfrm>
            <a:off x="838200" y="1841212"/>
            <a:ext cx="2518281" cy="4109971"/>
            <a:chOff x="838200" y="1841212"/>
            <a:chExt cx="2518281" cy="410997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063B1D84-F160-5D43-920D-2D31381F1588}"/>
                </a:ext>
              </a:extLst>
            </p:cNvPr>
            <p:cNvSpPr/>
            <p:nvPr/>
          </p:nvSpPr>
          <p:spPr>
            <a:xfrm>
              <a:off x="2782327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C87333-F64F-8442-A208-EF8B7E68ACF1}"/>
                </a:ext>
              </a:extLst>
            </p:cNvPr>
            <p:cNvSpPr/>
            <p:nvPr/>
          </p:nvSpPr>
          <p:spPr>
            <a:xfrm>
              <a:off x="1474876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D26CC8-B692-2040-B31F-36FBF914A239}"/>
                </a:ext>
              </a:extLst>
            </p:cNvPr>
            <p:cNvSpPr/>
            <p:nvPr/>
          </p:nvSpPr>
          <p:spPr>
            <a:xfrm>
              <a:off x="841551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E256F6-3CC8-DD4E-A1A0-A47417550C03}"/>
                </a:ext>
              </a:extLst>
            </p:cNvPr>
            <p:cNvSpPr/>
            <p:nvPr/>
          </p:nvSpPr>
          <p:spPr>
            <a:xfrm>
              <a:off x="838200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1. Logistic regression - baseline</a:t>
              </a: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CC3CFC2-D1AA-3049-9CFC-71D6702375C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83773502"/>
                </p:ext>
              </p:extLst>
            </p:nvPr>
          </p:nvGraphicFramePr>
          <p:xfrm>
            <a:off x="1474877" y="3476550"/>
            <a:ext cx="1776757" cy="5700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770F06-E6C1-1748-9221-291F676CD246}"/>
                </a:ext>
              </a:extLst>
            </p:cNvPr>
            <p:cNvSpPr/>
            <p:nvPr/>
          </p:nvSpPr>
          <p:spPr>
            <a:xfrm>
              <a:off x="936269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66727-FEA8-D04C-873C-F4B78D4F6E7B}"/>
                </a:ext>
              </a:extLst>
            </p:cNvPr>
            <p:cNvSpPr/>
            <p:nvPr/>
          </p:nvSpPr>
          <p:spPr>
            <a:xfrm>
              <a:off x="936269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1EE938-9105-654D-A996-EECF04558EC4}"/>
                </a:ext>
              </a:extLst>
            </p:cNvPr>
            <p:cNvSpPr/>
            <p:nvPr/>
          </p:nvSpPr>
          <p:spPr>
            <a:xfrm>
              <a:off x="1572198" y="2447854"/>
              <a:ext cx="172094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/>
                <a:t>Offline playlist listening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1CA0B2-7A64-7947-9F4A-596A451FDE2B}"/>
                </a:ext>
              </a:extLst>
            </p:cNvPr>
            <p:cNvSpPr/>
            <p:nvPr/>
          </p:nvSpPr>
          <p:spPr>
            <a:xfrm>
              <a:off x="2657214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B3E80B05-FAAB-C049-B3BE-168F7AF382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2057231"/>
                </p:ext>
              </p:extLst>
            </p:nvPr>
          </p:nvGraphicFramePr>
          <p:xfrm>
            <a:off x="2657214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3E537B-0A20-004E-95EF-D27C59C52291}"/>
                </a:ext>
              </a:extLst>
            </p:cNvPr>
            <p:cNvSpPr/>
            <p:nvPr/>
          </p:nvSpPr>
          <p:spPr>
            <a:xfrm>
              <a:off x="2118607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C18379-385D-4B49-BE78-6598D55DC191}"/>
                </a:ext>
              </a:extLst>
            </p:cNvPr>
            <p:cNvSpPr/>
            <p:nvPr/>
          </p:nvSpPr>
          <p:spPr>
            <a:xfrm>
              <a:off x="147487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9" name="Chart 58">
              <a:extLst>
                <a:ext uri="{FF2B5EF4-FFF2-40B4-BE49-F238E27FC236}">
                  <a16:creationId xmlns:a16="http://schemas.microsoft.com/office/drawing/2014/main" id="{2F432D9F-8F22-C742-A7F0-7ECBC22C0C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32159692"/>
                </p:ext>
              </p:extLst>
            </p:nvPr>
          </p:nvGraphicFramePr>
          <p:xfrm>
            <a:off x="147487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E2BD1D-007F-D84B-B6E7-EA261B9C1F9A}"/>
                </a:ext>
              </a:extLst>
            </p:cNvPr>
            <p:cNvSpPr/>
            <p:nvPr/>
          </p:nvSpPr>
          <p:spPr>
            <a:xfrm>
              <a:off x="936269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3756FA-6931-5B40-92F6-00D3D4700034}"/>
                </a:ext>
              </a:extLst>
            </p:cNvPr>
            <p:cNvSpPr/>
            <p:nvPr/>
          </p:nvSpPr>
          <p:spPr>
            <a:xfrm>
              <a:off x="2657214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0CC9167D-287C-E543-B632-0AF3BEEBA2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1402682"/>
                </p:ext>
              </p:extLst>
            </p:nvPr>
          </p:nvGraphicFramePr>
          <p:xfrm>
            <a:off x="2657214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452F86-2D9F-2649-BD58-652143C2908E}"/>
                </a:ext>
              </a:extLst>
            </p:cNvPr>
            <p:cNvSpPr/>
            <p:nvPr/>
          </p:nvSpPr>
          <p:spPr>
            <a:xfrm>
              <a:off x="2118607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7E8DA-0626-8148-A9B3-C77EC6E8E3B5}"/>
                </a:ext>
              </a:extLst>
            </p:cNvPr>
            <p:cNvSpPr/>
            <p:nvPr/>
          </p:nvSpPr>
          <p:spPr>
            <a:xfrm>
              <a:off x="1474877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5" name="Chart 64">
              <a:extLst>
                <a:ext uri="{FF2B5EF4-FFF2-40B4-BE49-F238E27FC236}">
                  <a16:creationId xmlns:a16="http://schemas.microsoft.com/office/drawing/2014/main" id="{E4B93B38-16BD-AA4B-9764-50835679B9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25907609"/>
                </p:ext>
              </p:extLst>
            </p:nvPr>
          </p:nvGraphicFramePr>
          <p:xfrm>
            <a:off x="1474877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25B2BE-100D-2C48-AF69-6BABBDB5C2C3}"/>
                </a:ext>
              </a:extLst>
            </p:cNvPr>
            <p:cNvSpPr/>
            <p:nvPr/>
          </p:nvSpPr>
          <p:spPr>
            <a:xfrm>
              <a:off x="936269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39001F-3405-3245-9275-CA2D83518C7D}"/>
              </a:ext>
            </a:extLst>
          </p:cNvPr>
          <p:cNvSpPr/>
          <p:nvPr/>
        </p:nvSpPr>
        <p:spPr>
          <a:xfrm>
            <a:off x="845102" y="6089568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All models have been tested on the same holdout set with </a:t>
            </a:r>
            <a:r>
              <a:rPr lang="en-US" sz="1200" dirty="0" err="1"/>
              <a:t>NaNs</a:t>
            </a:r>
            <a:r>
              <a:rPr lang="en-US" sz="1200" dirty="0"/>
              <a:t> removed, however </a:t>
            </a:r>
            <a:r>
              <a:rPr lang="en-US" sz="1200" dirty="0" err="1"/>
              <a:t>XGBoost</a:t>
            </a:r>
            <a:r>
              <a:rPr lang="en-US" sz="1200" dirty="0"/>
              <a:t> have been trained on a training set that included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6D4D90-B377-0142-958B-DDB27A4AF8ED}"/>
              </a:ext>
            </a:extLst>
          </p:cNvPr>
          <p:cNvSpPr/>
          <p:nvPr/>
        </p:nvSpPr>
        <p:spPr>
          <a:xfrm>
            <a:off x="845102" y="6283404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Scores defined as: Recall = TP / (TP + FN) | Precision=TP/(TP+FP) | Specificity = TN / (TN + FP) | Accuracy=(TP+TN)/(TP+TN+FP+FN)</a:t>
            </a:r>
          </a:p>
        </p:txBody>
      </p:sp>
    </p:spTree>
    <p:extLst>
      <p:ext uri="{BB962C8B-B14F-4D97-AF65-F5344CB8AC3E}">
        <p14:creationId xmlns:p14="http://schemas.microsoft.com/office/powerpoint/2010/main" val="294889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Iteratively try &amp; validate models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95AD4B-55B9-624B-A077-87990A7537D7}"/>
              </a:ext>
            </a:extLst>
          </p:cNvPr>
          <p:cNvGrpSpPr/>
          <p:nvPr/>
        </p:nvGrpSpPr>
        <p:grpSpPr>
          <a:xfrm>
            <a:off x="838200" y="1841212"/>
            <a:ext cx="2518281" cy="4109971"/>
            <a:chOff x="838200" y="1841212"/>
            <a:chExt cx="2518281" cy="410997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063B1D84-F160-5D43-920D-2D31381F1588}"/>
                </a:ext>
              </a:extLst>
            </p:cNvPr>
            <p:cNvSpPr/>
            <p:nvPr/>
          </p:nvSpPr>
          <p:spPr>
            <a:xfrm>
              <a:off x="2782327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C87333-F64F-8442-A208-EF8B7E68ACF1}"/>
                </a:ext>
              </a:extLst>
            </p:cNvPr>
            <p:cNvSpPr/>
            <p:nvPr/>
          </p:nvSpPr>
          <p:spPr>
            <a:xfrm>
              <a:off x="1474876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D26CC8-B692-2040-B31F-36FBF914A239}"/>
                </a:ext>
              </a:extLst>
            </p:cNvPr>
            <p:cNvSpPr/>
            <p:nvPr/>
          </p:nvSpPr>
          <p:spPr>
            <a:xfrm>
              <a:off x="841551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E256F6-3CC8-DD4E-A1A0-A47417550C03}"/>
                </a:ext>
              </a:extLst>
            </p:cNvPr>
            <p:cNvSpPr/>
            <p:nvPr/>
          </p:nvSpPr>
          <p:spPr>
            <a:xfrm>
              <a:off x="838200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1. Logistic regression - baseline</a:t>
              </a: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CC3CFC2-D1AA-3049-9CFC-71D6702375CE}"/>
                </a:ext>
              </a:extLst>
            </p:cNvPr>
            <p:cNvGraphicFramePr/>
            <p:nvPr/>
          </p:nvGraphicFramePr>
          <p:xfrm>
            <a:off x="1474877" y="3476550"/>
            <a:ext cx="1776757" cy="5700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770F06-E6C1-1748-9221-291F676CD246}"/>
                </a:ext>
              </a:extLst>
            </p:cNvPr>
            <p:cNvSpPr/>
            <p:nvPr/>
          </p:nvSpPr>
          <p:spPr>
            <a:xfrm>
              <a:off x="936269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66727-FEA8-D04C-873C-F4B78D4F6E7B}"/>
                </a:ext>
              </a:extLst>
            </p:cNvPr>
            <p:cNvSpPr/>
            <p:nvPr/>
          </p:nvSpPr>
          <p:spPr>
            <a:xfrm>
              <a:off x="936269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1EE938-9105-654D-A996-EECF04558EC4}"/>
                </a:ext>
              </a:extLst>
            </p:cNvPr>
            <p:cNvSpPr/>
            <p:nvPr/>
          </p:nvSpPr>
          <p:spPr>
            <a:xfrm>
              <a:off x="1572198" y="2447854"/>
              <a:ext cx="172094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/>
                <a:t>Offline playlist listening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1CA0B2-7A64-7947-9F4A-596A451FDE2B}"/>
                </a:ext>
              </a:extLst>
            </p:cNvPr>
            <p:cNvSpPr/>
            <p:nvPr/>
          </p:nvSpPr>
          <p:spPr>
            <a:xfrm>
              <a:off x="2657214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B3E80B05-FAAB-C049-B3BE-168F7AF3823F}"/>
                </a:ext>
              </a:extLst>
            </p:cNvPr>
            <p:cNvGraphicFramePr/>
            <p:nvPr/>
          </p:nvGraphicFramePr>
          <p:xfrm>
            <a:off x="2657214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3E537B-0A20-004E-95EF-D27C59C52291}"/>
                </a:ext>
              </a:extLst>
            </p:cNvPr>
            <p:cNvSpPr/>
            <p:nvPr/>
          </p:nvSpPr>
          <p:spPr>
            <a:xfrm>
              <a:off x="2118607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C18379-385D-4B49-BE78-6598D55DC191}"/>
                </a:ext>
              </a:extLst>
            </p:cNvPr>
            <p:cNvSpPr/>
            <p:nvPr/>
          </p:nvSpPr>
          <p:spPr>
            <a:xfrm>
              <a:off x="147487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9" name="Chart 58">
              <a:extLst>
                <a:ext uri="{FF2B5EF4-FFF2-40B4-BE49-F238E27FC236}">
                  <a16:creationId xmlns:a16="http://schemas.microsoft.com/office/drawing/2014/main" id="{2F432D9F-8F22-C742-A7F0-7ECBC22C0CD3}"/>
                </a:ext>
              </a:extLst>
            </p:cNvPr>
            <p:cNvGraphicFramePr/>
            <p:nvPr/>
          </p:nvGraphicFramePr>
          <p:xfrm>
            <a:off x="147487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E2BD1D-007F-D84B-B6E7-EA261B9C1F9A}"/>
                </a:ext>
              </a:extLst>
            </p:cNvPr>
            <p:cNvSpPr/>
            <p:nvPr/>
          </p:nvSpPr>
          <p:spPr>
            <a:xfrm>
              <a:off x="936269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3756FA-6931-5B40-92F6-00D3D4700034}"/>
                </a:ext>
              </a:extLst>
            </p:cNvPr>
            <p:cNvSpPr/>
            <p:nvPr/>
          </p:nvSpPr>
          <p:spPr>
            <a:xfrm>
              <a:off x="2657214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0CC9167D-287C-E543-B632-0AF3BEEBA218}"/>
                </a:ext>
              </a:extLst>
            </p:cNvPr>
            <p:cNvGraphicFramePr/>
            <p:nvPr/>
          </p:nvGraphicFramePr>
          <p:xfrm>
            <a:off x="2657214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452F86-2D9F-2649-BD58-652143C2908E}"/>
                </a:ext>
              </a:extLst>
            </p:cNvPr>
            <p:cNvSpPr/>
            <p:nvPr/>
          </p:nvSpPr>
          <p:spPr>
            <a:xfrm>
              <a:off x="2118607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7E8DA-0626-8148-A9B3-C77EC6E8E3B5}"/>
                </a:ext>
              </a:extLst>
            </p:cNvPr>
            <p:cNvSpPr/>
            <p:nvPr/>
          </p:nvSpPr>
          <p:spPr>
            <a:xfrm>
              <a:off x="1474877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5" name="Chart 64">
              <a:extLst>
                <a:ext uri="{FF2B5EF4-FFF2-40B4-BE49-F238E27FC236}">
                  <a16:creationId xmlns:a16="http://schemas.microsoft.com/office/drawing/2014/main" id="{E4B93B38-16BD-AA4B-9764-50835679B991}"/>
                </a:ext>
              </a:extLst>
            </p:cNvPr>
            <p:cNvGraphicFramePr/>
            <p:nvPr/>
          </p:nvGraphicFramePr>
          <p:xfrm>
            <a:off x="1474877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25B2BE-100D-2C48-AF69-6BABBDB5C2C3}"/>
                </a:ext>
              </a:extLst>
            </p:cNvPr>
            <p:cNvSpPr/>
            <p:nvPr/>
          </p:nvSpPr>
          <p:spPr>
            <a:xfrm>
              <a:off x="936269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038211-FC0B-8647-8F8C-622F1BDA5A93}"/>
              </a:ext>
            </a:extLst>
          </p:cNvPr>
          <p:cNvGrpSpPr/>
          <p:nvPr/>
        </p:nvGrpSpPr>
        <p:grpSpPr>
          <a:xfrm>
            <a:off x="3498643" y="1841212"/>
            <a:ext cx="2518281" cy="4109971"/>
            <a:chOff x="3498643" y="1841212"/>
            <a:chExt cx="2518281" cy="41099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9476B2-90F6-2745-A47E-75C9E3E7B251}"/>
                </a:ext>
              </a:extLst>
            </p:cNvPr>
            <p:cNvSpPr/>
            <p:nvPr/>
          </p:nvSpPr>
          <p:spPr>
            <a:xfrm>
              <a:off x="4135319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4D20C7-F2B8-024C-BAD1-20D513DDC8A5}"/>
                </a:ext>
              </a:extLst>
            </p:cNvPr>
            <p:cNvSpPr/>
            <p:nvPr/>
          </p:nvSpPr>
          <p:spPr>
            <a:xfrm>
              <a:off x="3501994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3F2082-B617-CB48-B876-6E565DD14D16}"/>
                </a:ext>
              </a:extLst>
            </p:cNvPr>
            <p:cNvSpPr/>
            <p:nvPr/>
          </p:nvSpPr>
          <p:spPr>
            <a:xfrm>
              <a:off x="3498643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2. Logistic regression extended</a:t>
              </a:r>
            </a:p>
          </p:txBody>
        </p:sp>
        <p:graphicFrame>
          <p:nvGraphicFramePr>
            <p:cNvPr id="71" name="Chart 70">
              <a:extLst>
                <a:ext uri="{FF2B5EF4-FFF2-40B4-BE49-F238E27FC236}">
                  <a16:creationId xmlns:a16="http://schemas.microsoft.com/office/drawing/2014/main" id="{09D47A92-C223-DA48-AD48-0228A35E72F6}"/>
                </a:ext>
              </a:extLst>
            </p:cNvPr>
            <p:cNvGraphicFramePr/>
            <p:nvPr/>
          </p:nvGraphicFramePr>
          <p:xfrm>
            <a:off x="4135321" y="3306040"/>
            <a:ext cx="1776757" cy="7405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F41E76-E45D-0348-BA54-0E606D681F72}"/>
                </a:ext>
              </a:extLst>
            </p:cNvPr>
            <p:cNvSpPr/>
            <p:nvPr/>
          </p:nvSpPr>
          <p:spPr>
            <a:xfrm>
              <a:off x="3596712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6F0025-6438-934D-B38E-12CF92115554}"/>
                </a:ext>
              </a:extLst>
            </p:cNvPr>
            <p:cNvSpPr/>
            <p:nvPr/>
          </p:nvSpPr>
          <p:spPr>
            <a:xfrm>
              <a:off x="3596712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543EF0-78DD-D740-9909-194A78757FA4}"/>
                </a:ext>
              </a:extLst>
            </p:cNvPr>
            <p:cNvSpPr/>
            <p:nvPr/>
          </p:nvSpPr>
          <p:spPr>
            <a:xfrm>
              <a:off x="4232642" y="2447854"/>
              <a:ext cx="1720946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/>
                <a:t>User, Track and Interaction features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 err="1"/>
                <a:t>NaNs</a:t>
              </a:r>
              <a:r>
                <a:rPr lang="en-US" sz="1200" dirty="0"/>
                <a:t> dropped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205FDD7-9EE6-AB42-AABF-FB351957EACD}"/>
                </a:ext>
              </a:extLst>
            </p:cNvPr>
            <p:cNvSpPr/>
            <p:nvPr/>
          </p:nvSpPr>
          <p:spPr>
            <a:xfrm>
              <a:off x="531765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76" name="Chart 75">
              <a:extLst>
                <a:ext uri="{FF2B5EF4-FFF2-40B4-BE49-F238E27FC236}">
                  <a16:creationId xmlns:a16="http://schemas.microsoft.com/office/drawing/2014/main" id="{1A379EDD-1A25-E845-AD5B-8E0E826A64A7}"/>
                </a:ext>
              </a:extLst>
            </p:cNvPr>
            <p:cNvGraphicFramePr/>
            <p:nvPr/>
          </p:nvGraphicFramePr>
          <p:xfrm>
            <a:off x="531765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90AAA70-B661-4F4F-BB11-A5FDE7F59AE1}"/>
                </a:ext>
              </a:extLst>
            </p:cNvPr>
            <p:cNvSpPr/>
            <p:nvPr/>
          </p:nvSpPr>
          <p:spPr>
            <a:xfrm>
              <a:off x="4779051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2AD602-A79D-C64F-B122-F63B8F7DCAF8}"/>
                </a:ext>
              </a:extLst>
            </p:cNvPr>
            <p:cNvSpPr/>
            <p:nvPr/>
          </p:nvSpPr>
          <p:spPr>
            <a:xfrm>
              <a:off x="4135321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79" name="Chart 78">
              <a:extLst>
                <a:ext uri="{FF2B5EF4-FFF2-40B4-BE49-F238E27FC236}">
                  <a16:creationId xmlns:a16="http://schemas.microsoft.com/office/drawing/2014/main" id="{C90A0304-821D-6141-BEF5-86C8165CDB09}"/>
                </a:ext>
              </a:extLst>
            </p:cNvPr>
            <p:cNvGraphicFramePr/>
            <p:nvPr/>
          </p:nvGraphicFramePr>
          <p:xfrm>
            <a:off x="4135321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BFF887-F942-E04B-BF38-A67B64878F5B}"/>
                </a:ext>
              </a:extLst>
            </p:cNvPr>
            <p:cNvSpPr/>
            <p:nvPr/>
          </p:nvSpPr>
          <p:spPr>
            <a:xfrm>
              <a:off x="3596712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A6AF1B8-BC5C-A346-9135-2925398661EB}"/>
                </a:ext>
              </a:extLst>
            </p:cNvPr>
            <p:cNvSpPr/>
            <p:nvPr/>
          </p:nvSpPr>
          <p:spPr>
            <a:xfrm>
              <a:off x="5317657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82" name="Chart 81">
              <a:extLst>
                <a:ext uri="{FF2B5EF4-FFF2-40B4-BE49-F238E27FC236}">
                  <a16:creationId xmlns:a16="http://schemas.microsoft.com/office/drawing/2014/main" id="{343D8315-13A5-A545-8ED2-2E6FA0F553BE}"/>
                </a:ext>
              </a:extLst>
            </p:cNvPr>
            <p:cNvGraphicFramePr/>
            <p:nvPr/>
          </p:nvGraphicFramePr>
          <p:xfrm>
            <a:off x="5317657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9DD2B8-16A9-3B4E-9394-CB0E781A8905}"/>
                </a:ext>
              </a:extLst>
            </p:cNvPr>
            <p:cNvSpPr/>
            <p:nvPr/>
          </p:nvSpPr>
          <p:spPr>
            <a:xfrm>
              <a:off x="4779051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176AFF6-75E2-1F46-A8DB-4E8895636FA9}"/>
                </a:ext>
              </a:extLst>
            </p:cNvPr>
            <p:cNvSpPr/>
            <p:nvPr/>
          </p:nvSpPr>
          <p:spPr>
            <a:xfrm>
              <a:off x="4135321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85" name="Chart 84">
              <a:extLst>
                <a:ext uri="{FF2B5EF4-FFF2-40B4-BE49-F238E27FC236}">
                  <a16:creationId xmlns:a16="http://schemas.microsoft.com/office/drawing/2014/main" id="{01D963DB-7118-0346-95FE-BCC8C4A7A39A}"/>
                </a:ext>
              </a:extLst>
            </p:cNvPr>
            <p:cNvGraphicFramePr/>
            <p:nvPr/>
          </p:nvGraphicFramePr>
          <p:xfrm>
            <a:off x="4135321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BF22D0-A52F-FC49-9292-61FF1369F9CA}"/>
                </a:ext>
              </a:extLst>
            </p:cNvPr>
            <p:cNvSpPr/>
            <p:nvPr/>
          </p:nvSpPr>
          <p:spPr>
            <a:xfrm>
              <a:off x="3596712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7" name="Right Triangle 126">
              <a:extLst>
                <a:ext uri="{FF2B5EF4-FFF2-40B4-BE49-F238E27FC236}">
                  <a16:creationId xmlns:a16="http://schemas.microsoft.com/office/drawing/2014/main" id="{316C0226-A685-E14B-84B6-6886CF226E07}"/>
                </a:ext>
              </a:extLst>
            </p:cNvPr>
            <p:cNvSpPr/>
            <p:nvPr/>
          </p:nvSpPr>
          <p:spPr>
            <a:xfrm>
              <a:off x="5461726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39001F-3405-3245-9275-CA2D83518C7D}"/>
              </a:ext>
            </a:extLst>
          </p:cNvPr>
          <p:cNvSpPr/>
          <p:nvPr/>
        </p:nvSpPr>
        <p:spPr>
          <a:xfrm>
            <a:off x="845102" y="6089568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All models have been tested on the same holdout set with </a:t>
            </a:r>
            <a:r>
              <a:rPr lang="en-US" sz="1200" dirty="0" err="1"/>
              <a:t>NaNs</a:t>
            </a:r>
            <a:r>
              <a:rPr lang="en-US" sz="1200" dirty="0"/>
              <a:t> removed, however </a:t>
            </a:r>
            <a:r>
              <a:rPr lang="en-US" sz="1200" dirty="0" err="1"/>
              <a:t>XGBoost</a:t>
            </a:r>
            <a:r>
              <a:rPr lang="en-US" sz="1200" dirty="0"/>
              <a:t> have been trained on a training set that included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6D4D90-B377-0142-958B-DDB27A4AF8ED}"/>
              </a:ext>
            </a:extLst>
          </p:cNvPr>
          <p:cNvSpPr/>
          <p:nvPr/>
        </p:nvSpPr>
        <p:spPr>
          <a:xfrm>
            <a:off x="845102" y="6283404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Scores defined as: Recall = TP / (TP + FN) | Precision=TP/(TP+FP) | Specificity = TN / (TN + FP) | Accuracy=(TP+TN)/(TP+TN+FP+FN)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F642B2D-3022-1D4D-83CE-4C3963D54ECD}"/>
              </a:ext>
            </a:extLst>
          </p:cNvPr>
          <p:cNvCxnSpPr>
            <a:cxnSpLocks/>
          </p:cNvCxnSpPr>
          <p:nvPr/>
        </p:nvCxnSpPr>
        <p:spPr>
          <a:xfrm>
            <a:off x="2782327" y="3727085"/>
            <a:ext cx="365234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1968384-B7F1-5849-B3EF-6F07F749B663}"/>
              </a:ext>
            </a:extLst>
          </p:cNvPr>
          <p:cNvCxnSpPr>
            <a:cxnSpLocks/>
          </p:cNvCxnSpPr>
          <p:nvPr/>
        </p:nvCxnSpPr>
        <p:spPr>
          <a:xfrm>
            <a:off x="5317657" y="3591619"/>
            <a:ext cx="111701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Up Arrow 113">
            <a:extLst>
              <a:ext uri="{FF2B5EF4-FFF2-40B4-BE49-F238E27FC236}">
                <a16:creationId xmlns:a16="http://schemas.microsoft.com/office/drawing/2014/main" id="{DCBB75EB-8E69-134C-8581-2437B766D107}"/>
              </a:ext>
            </a:extLst>
          </p:cNvPr>
          <p:cNvSpPr/>
          <p:nvPr/>
        </p:nvSpPr>
        <p:spPr>
          <a:xfrm>
            <a:off x="6408151" y="3540820"/>
            <a:ext cx="162684" cy="18626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7F9B8B2-BA03-774C-B92A-4B94CB96FAA1}"/>
              </a:ext>
            </a:extLst>
          </p:cNvPr>
          <p:cNvSpPr/>
          <p:nvPr/>
        </p:nvSpPr>
        <p:spPr>
          <a:xfrm>
            <a:off x="6225821" y="3767205"/>
            <a:ext cx="5840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+7 p.p. </a:t>
            </a:r>
            <a:r>
              <a:rPr lang="en-US" sz="1200" dirty="0" err="1"/>
              <a:t>Fbeta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474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Iteratively try &amp; validate models</a:t>
            </a:r>
          </a:p>
        </p:txBody>
      </p:sp>
      <p:sp>
        <p:nvSpPr>
          <p:cNvPr id="26" name="Slide Number Placeholder 45">
            <a:extLst>
              <a:ext uri="{FF2B5EF4-FFF2-40B4-BE49-F238E27FC236}">
                <a16:creationId xmlns:a16="http://schemas.microsoft.com/office/drawing/2014/main" id="{CBEA1BBB-19D1-E44F-93DE-C5403B8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1707"/>
            <a:ext cx="2743200" cy="365125"/>
          </a:xfrm>
        </p:spPr>
        <p:txBody>
          <a:bodyPr/>
          <a:lstStyle/>
          <a:p>
            <a:fld id="{57C2944B-29E0-6046-B9F1-0DA71CBCADCC}" type="slidenum">
              <a:rPr lang="en-US" smtClean="0"/>
              <a:t>9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95AD4B-55B9-624B-A077-87990A7537D7}"/>
              </a:ext>
            </a:extLst>
          </p:cNvPr>
          <p:cNvGrpSpPr/>
          <p:nvPr/>
        </p:nvGrpSpPr>
        <p:grpSpPr>
          <a:xfrm>
            <a:off x="838200" y="1841212"/>
            <a:ext cx="2518281" cy="4109971"/>
            <a:chOff x="838200" y="1841212"/>
            <a:chExt cx="2518281" cy="4109971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063B1D84-F160-5D43-920D-2D31381F1588}"/>
                </a:ext>
              </a:extLst>
            </p:cNvPr>
            <p:cNvSpPr/>
            <p:nvPr/>
          </p:nvSpPr>
          <p:spPr>
            <a:xfrm>
              <a:off x="2782327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C87333-F64F-8442-A208-EF8B7E68ACF1}"/>
                </a:ext>
              </a:extLst>
            </p:cNvPr>
            <p:cNvSpPr/>
            <p:nvPr/>
          </p:nvSpPr>
          <p:spPr>
            <a:xfrm>
              <a:off x="1474876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D26CC8-B692-2040-B31F-36FBF914A239}"/>
                </a:ext>
              </a:extLst>
            </p:cNvPr>
            <p:cNvSpPr/>
            <p:nvPr/>
          </p:nvSpPr>
          <p:spPr>
            <a:xfrm>
              <a:off x="841551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E256F6-3CC8-DD4E-A1A0-A47417550C03}"/>
                </a:ext>
              </a:extLst>
            </p:cNvPr>
            <p:cNvSpPr/>
            <p:nvPr/>
          </p:nvSpPr>
          <p:spPr>
            <a:xfrm>
              <a:off x="838200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1. Logistic regression - baseline</a:t>
              </a: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CC3CFC2-D1AA-3049-9CFC-71D6702375CE}"/>
                </a:ext>
              </a:extLst>
            </p:cNvPr>
            <p:cNvGraphicFramePr/>
            <p:nvPr/>
          </p:nvGraphicFramePr>
          <p:xfrm>
            <a:off x="1474877" y="3476550"/>
            <a:ext cx="1776757" cy="5700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770F06-E6C1-1748-9221-291F676CD246}"/>
                </a:ext>
              </a:extLst>
            </p:cNvPr>
            <p:cNvSpPr/>
            <p:nvPr/>
          </p:nvSpPr>
          <p:spPr>
            <a:xfrm>
              <a:off x="936269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66727-FEA8-D04C-873C-F4B78D4F6E7B}"/>
                </a:ext>
              </a:extLst>
            </p:cNvPr>
            <p:cNvSpPr/>
            <p:nvPr/>
          </p:nvSpPr>
          <p:spPr>
            <a:xfrm>
              <a:off x="936269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1EE938-9105-654D-A996-EECF04558EC4}"/>
                </a:ext>
              </a:extLst>
            </p:cNvPr>
            <p:cNvSpPr/>
            <p:nvPr/>
          </p:nvSpPr>
          <p:spPr>
            <a:xfrm>
              <a:off x="1572198" y="2447854"/>
              <a:ext cx="172094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/>
                <a:t>Offline playlist listening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1CA0B2-7A64-7947-9F4A-596A451FDE2B}"/>
                </a:ext>
              </a:extLst>
            </p:cNvPr>
            <p:cNvSpPr/>
            <p:nvPr/>
          </p:nvSpPr>
          <p:spPr>
            <a:xfrm>
              <a:off x="2657214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B3E80B05-FAAB-C049-B3BE-168F7AF3823F}"/>
                </a:ext>
              </a:extLst>
            </p:cNvPr>
            <p:cNvGraphicFramePr/>
            <p:nvPr/>
          </p:nvGraphicFramePr>
          <p:xfrm>
            <a:off x="2657214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3E537B-0A20-004E-95EF-D27C59C52291}"/>
                </a:ext>
              </a:extLst>
            </p:cNvPr>
            <p:cNvSpPr/>
            <p:nvPr/>
          </p:nvSpPr>
          <p:spPr>
            <a:xfrm>
              <a:off x="2118607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C18379-385D-4B49-BE78-6598D55DC191}"/>
                </a:ext>
              </a:extLst>
            </p:cNvPr>
            <p:cNvSpPr/>
            <p:nvPr/>
          </p:nvSpPr>
          <p:spPr>
            <a:xfrm>
              <a:off x="147487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9" name="Chart 58">
              <a:extLst>
                <a:ext uri="{FF2B5EF4-FFF2-40B4-BE49-F238E27FC236}">
                  <a16:creationId xmlns:a16="http://schemas.microsoft.com/office/drawing/2014/main" id="{2F432D9F-8F22-C742-A7F0-7ECBC22C0CD3}"/>
                </a:ext>
              </a:extLst>
            </p:cNvPr>
            <p:cNvGraphicFramePr/>
            <p:nvPr/>
          </p:nvGraphicFramePr>
          <p:xfrm>
            <a:off x="147487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2E2BD1D-007F-D84B-B6E7-EA261B9C1F9A}"/>
                </a:ext>
              </a:extLst>
            </p:cNvPr>
            <p:cNvSpPr/>
            <p:nvPr/>
          </p:nvSpPr>
          <p:spPr>
            <a:xfrm>
              <a:off x="936269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3756FA-6931-5B40-92F6-00D3D4700034}"/>
                </a:ext>
              </a:extLst>
            </p:cNvPr>
            <p:cNvSpPr/>
            <p:nvPr/>
          </p:nvSpPr>
          <p:spPr>
            <a:xfrm>
              <a:off x="2657214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0CC9167D-287C-E543-B632-0AF3BEEBA218}"/>
                </a:ext>
              </a:extLst>
            </p:cNvPr>
            <p:cNvGraphicFramePr/>
            <p:nvPr/>
          </p:nvGraphicFramePr>
          <p:xfrm>
            <a:off x="2657214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452F86-2D9F-2649-BD58-652143C2908E}"/>
                </a:ext>
              </a:extLst>
            </p:cNvPr>
            <p:cNvSpPr/>
            <p:nvPr/>
          </p:nvSpPr>
          <p:spPr>
            <a:xfrm>
              <a:off x="2118607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7E8DA-0626-8148-A9B3-C77EC6E8E3B5}"/>
                </a:ext>
              </a:extLst>
            </p:cNvPr>
            <p:cNvSpPr/>
            <p:nvPr/>
          </p:nvSpPr>
          <p:spPr>
            <a:xfrm>
              <a:off x="1474877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5" name="Chart 64">
              <a:extLst>
                <a:ext uri="{FF2B5EF4-FFF2-40B4-BE49-F238E27FC236}">
                  <a16:creationId xmlns:a16="http://schemas.microsoft.com/office/drawing/2014/main" id="{E4B93B38-16BD-AA4B-9764-50835679B991}"/>
                </a:ext>
              </a:extLst>
            </p:cNvPr>
            <p:cNvGraphicFramePr/>
            <p:nvPr/>
          </p:nvGraphicFramePr>
          <p:xfrm>
            <a:off x="1474877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25B2BE-100D-2C48-AF69-6BABBDB5C2C3}"/>
                </a:ext>
              </a:extLst>
            </p:cNvPr>
            <p:cNvSpPr/>
            <p:nvPr/>
          </p:nvSpPr>
          <p:spPr>
            <a:xfrm>
              <a:off x="936269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038211-FC0B-8647-8F8C-622F1BDA5A93}"/>
              </a:ext>
            </a:extLst>
          </p:cNvPr>
          <p:cNvGrpSpPr/>
          <p:nvPr/>
        </p:nvGrpSpPr>
        <p:grpSpPr>
          <a:xfrm>
            <a:off x="3498643" y="1841212"/>
            <a:ext cx="2518281" cy="4109971"/>
            <a:chOff x="3498643" y="1841212"/>
            <a:chExt cx="2518281" cy="41099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9476B2-90F6-2745-A47E-75C9E3E7B251}"/>
                </a:ext>
              </a:extLst>
            </p:cNvPr>
            <p:cNvSpPr/>
            <p:nvPr/>
          </p:nvSpPr>
          <p:spPr>
            <a:xfrm>
              <a:off x="4135319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84D20C7-F2B8-024C-BAD1-20D513DDC8A5}"/>
                </a:ext>
              </a:extLst>
            </p:cNvPr>
            <p:cNvSpPr/>
            <p:nvPr/>
          </p:nvSpPr>
          <p:spPr>
            <a:xfrm>
              <a:off x="3501994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3F2082-B617-CB48-B876-6E565DD14D16}"/>
                </a:ext>
              </a:extLst>
            </p:cNvPr>
            <p:cNvSpPr/>
            <p:nvPr/>
          </p:nvSpPr>
          <p:spPr>
            <a:xfrm>
              <a:off x="3498643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2. Logistic regression extended</a:t>
              </a:r>
            </a:p>
          </p:txBody>
        </p:sp>
        <p:graphicFrame>
          <p:nvGraphicFramePr>
            <p:cNvPr id="71" name="Chart 70">
              <a:extLst>
                <a:ext uri="{FF2B5EF4-FFF2-40B4-BE49-F238E27FC236}">
                  <a16:creationId xmlns:a16="http://schemas.microsoft.com/office/drawing/2014/main" id="{09D47A92-C223-DA48-AD48-0228A35E72F6}"/>
                </a:ext>
              </a:extLst>
            </p:cNvPr>
            <p:cNvGraphicFramePr/>
            <p:nvPr/>
          </p:nvGraphicFramePr>
          <p:xfrm>
            <a:off x="4135321" y="3306040"/>
            <a:ext cx="1776757" cy="7405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F41E76-E45D-0348-BA54-0E606D681F72}"/>
                </a:ext>
              </a:extLst>
            </p:cNvPr>
            <p:cNvSpPr/>
            <p:nvPr/>
          </p:nvSpPr>
          <p:spPr>
            <a:xfrm>
              <a:off x="3596712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6F0025-6438-934D-B38E-12CF92115554}"/>
                </a:ext>
              </a:extLst>
            </p:cNvPr>
            <p:cNvSpPr/>
            <p:nvPr/>
          </p:nvSpPr>
          <p:spPr>
            <a:xfrm>
              <a:off x="3596712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543EF0-78DD-D740-9909-194A78757FA4}"/>
                </a:ext>
              </a:extLst>
            </p:cNvPr>
            <p:cNvSpPr/>
            <p:nvPr/>
          </p:nvSpPr>
          <p:spPr>
            <a:xfrm>
              <a:off x="4232642" y="2447854"/>
              <a:ext cx="1720946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/>
                <a:t>User, Track and Interaction features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 err="1"/>
                <a:t>NaNs</a:t>
              </a:r>
              <a:r>
                <a:rPr lang="en-US" sz="1200" dirty="0"/>
                <a:t> dropped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205FDD7-9EE6-AB42-AABF-FB351957EACD}"/>
                </a:ext>
              </a:extLst>
            </p:cNvPr>
            <p:cNvSpPr/>
            <p:nvPr/>
          </p:nvSpPr>
          <p:spPr>
            <a:xfrm>
              <a:off x="5317657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76" name="Chart 75">
              <a:extLst>
                <a:ext uri="{FF2B5EF4-FFF2-40B4-BE49-F238E27FC236}">
                  <a16:creationId xmlns:a16="http://schemas.microsoft.com/office/drawing/2014/main" id="{1A379EDD-1A25-E845-AD5B-8E0E826A64A7}"/>
                </a:ext>
              </a:extLst>
            </p:cNvPr>
            <p:cNvGraphicFramePr/>
            <p:nvPr/>
          </p:nvGraphicFramePr>
          <p:xfrm>
            <a:off x="5317657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90AAA70-B661-4F4F-BB11-A5FDE7F59AE1}"/>
                </a:ext>
              </a:extLst>
            </p:cNvPr>
            <p:cNvSpPr/>
            <p:nvPr/>
          </p:nvSpPr>
          <p:spPr>
            <a:xfrm>
              <a:off x="4779051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2AD602-A79D-C64F-B122-F63B8F7DCAF8}"/>
                </a:ext>
              </a:extLst>
            </p:cNvPr>
            <p:cNvSpPr/>
            <p:nvPr/>
          </p:nvSpPr>
          <p:spPr>
            <a:xfrm>
              <a:off x="4135321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79" name="Chart 78">
              <a:extLst>
                <a:ext uri="{FF2B5EF4-FFF2-40B4-BE49-F238E27FC236}">
                  <a16:creationId xmlns:a16="http://schemas.microsoft.com/office/drawing/2014/main" id="{C90A0304-821D-6141-BEF5-86C8165CDB09}"/>
                </a:ext>
              </a:extLst>
            </p:cNvPr>
            <p:cNvGraphicFramePr/>
            <p:nvPr/>
          </p:nvGraphicFramePr>
          <p:xfrm>
            <a:off x="4135321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BFF887-F942-E04B-BF38-A67B64878F5B}"/>
                </a:ext>
              </a:extLst>
            </p:cNvPr>
            <p:cNvSpPr/>
            <p:nvPr/>
          </p:nvSpPr>
          <p:spPr>
            <a:xfrm>
              <a:off x="3596712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A6AF1B8-BC5C-A346-9135-2925398661EB}"/>
                </a:ext>
              </a:extLst>
            </p:cNvPr>
            <p:cNvSpPr/>
            <p:nvPr/>
          </p:nvSpPr>
          <p:spPr>
            <a:xfrm>
              <a:off x="5317657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82" name="Chart 81">
              <a:extLst>
                <a:ext uri="{FF2B5EF4-FFF2-40B4-BE49-F238E27FC236}">
                  <a16:creationId xmlns:a16="http://schemas.microsoft.com/office/drawing/2014/main" id="{343D8315-13A5-A545-8ED2-2E6FA0F553BE}"/>
                </a:ext>
              </a:extLst>
            </p:cNvPr>
            <p:cNvGraphicFramePr/>
            <p:nvPr/>
          </p:nvGraphicFramePr>
          <p:xfrm>
            <a:off x="5317657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9DD2B8-16A9-3B4E-9394-CB0E781A8905}"/>
                </a:ext>
              </a:extLst>
            </p:cNvPr>
            <p:cNvSpPr/>
            <p:nvPr/>
          </p:nvSpPr>
          <p:spPr>
            <a:xfrm>
              <a:off x="4779051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176AFF6-75E2-1F46-A8DB-4E8895636FA9}"/>
                </a:ext>
              </a:extLst>
            </p:cNvPr>
            <p:cNvSpPr/>
            <p:nvPr/>
          </p:nvSpPr>
          <p:spPr>
            <a:xfrm>
              <a:off x="4135321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85" name="Chart 84">
              <a:extLst>
                <a:ext uri="{FF2B5EF4-FFF2-40B4-BE49-F238E27FC236}">
                  <a16:creationId xmlns:a16="http://schemas.microsoft.com/office/drawing/2014/main" id="{01D963DB-7118-0346-95FE-BCC8C4A7A39A}"/>
                </a:ext>
              </a:extLst>
            </p:cNvPr>
            <p:cNvGraphicFramePr/>
            <p:nvPr/>
          </p:nvGraphicFramePr>
          <p:xfrm>
            <a:off x="4135321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BF22D0-A52F-FC49-9292-61FF1369F9CA}"/>
                </a:ext>
              </a:extLst>
            </p:cNvPr>
            <p:cNvSpPr/>
            <p:nvPr/>
          </p:nvSpPr>
          <p:spPr>
            <a:xfrm>
              <a:off x="3596712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7" name="Right Triangle 126">
              <a:extLst>
                <a:ext uri="{FF2B5EF4-FFF2-40B4-BE49-F238E27FC236}">
                  <a16:creationId xmlns:a16="http://schemas.microsoft.com/office/drawing/2014/main" id="{316C0226-A685-E14B-84B6-6886CF226E07}"/>
                </a:ext>
              </a:extLst>
            </p:cNvPr>
            <p:cNvSpPr/>
            <p:nvPr/>
          </p:nvSpPr>
          <p:spPr>
            <a:xfrm>
              <a:off x="5461726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5E9A84-5DFA-E647-8296-56FC06E1BBFA}"/>
              </a:ext>
            </a:extLst>
          </p:cNvPr>
          <p:cNvGrpSpPr/>
          <p:nvPr/>
        </p:nvGrpSpPr>
        <p:grpSpPr>
          <a:xfrm>
            <a:off x="6173248" y="1841212"/>
            <a:ext cx="2518281" cy="4109971"/>
            <a:chOff x="6173248" y="1841212"/>
            <a:chExt cx="2518281" cy="410997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6F92BA2-7BA1-E541-A769-6ACD27B97672}"/>
                </a:ext>
              </a:extLst>
            </p:cNvPr>
            <p:cNvSpPr/>
            <p:nvPr/>
          </p:nvSpPr>
          <p:spPr>
            <a:xfrm>
              <a:off x="6809924" y="3231544"/>
              <a:ext cx="1776758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AD8C03D-D7DF-754E-9E82-B5EF5714F30E}"/>
                </a:ext>
              </a:extLst>
            </p:cNvPr>
            <p:cNvSpPr/>
            <p:nvPr/>
          </p:nvSpPr>
          <p:spPr>
            <a:xfrm>
              <a:off x="6176599" y="2077688"/>
              <a:ext cx="2514930" cy="387349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D4A53C-2F30-A14D-8C4F-63CD3B2A67C3}"/>
                </a:ext>
              </a:extLst>
            </p:cNvPr>
            <p:cNvSpPr/>
            <p:nvPr/>
          </p:nvSpPr>
          <p:spPr>
            <a:xfrm>
              <a:off x="6173248" y="1848830"/>
              <a:ext cx="1944991" cy="4738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3. Random Forest standard tuning</a:t>
              </a:r>
            </a:p>
          </p:txBody>
        </p:sp>
        <p:graphicFrame>
          <p:nvGraphicFramePr>
            <p:cNvPr id="91" name="Chart 90">
              <a:extLst>
                <a:ext uri="{FF2B5EF4-FFF2-40B4-BE49-F238E27FC236}">
                  <a16:creationId xmlns:a16="http://schemas.microsoft.com/office/drawing/2014/main" id="{B769C035-63DC-EC48-8B63-0834D36FEE38}"/>
                </a:ext>
              </a:extLst>
            </p:cNvPr>
            <p:cNvGraphicFramePr/>
            <p:nvPr/>
          </p:nvGraphicFramePr>
          <p:xfrm>
            <a:off x="6809925" y="3251064"/>
            <a:ext cx="1776757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E915081-463B-1E47-8485-B1AC394A9A58}"/>
                </a:ext>
              </a:extLst>
            </p:cNvPr>
            <p:cNvSpPr/>
            <p:nvPr/>
          </p:nvSpPr>
          <p:spPr>
            <a:xfrm>
              <a:off x="6271318" y="32315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FBeta</a:t>
              </a:r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l-GR" sz="1200" dirty="0">
                  <a:solidFill>
                    <a:schemeClr val="bg1"/>
                  </a:solidFill>
                </a:rPr>
                <a:t>Β</a:t>
              </a:r>
              <a:r>
                <a:rPr lang="hu-HU" sz="1200" dirty="0">
                  <a:solidFill>
                    <a:schemeClr val="bg1"/>
                  </a:solidFill>
                </a:rPr>
                <a:t> = 0.3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A0215D2-1314-5844-AB8A-51BC021D0D0F}"/>
                </a:ext>
              </a:extLst>
            </p:cNvPr>
            <p:cNvSpPr/>
            <p:nvPr/>
          </p:nvSpPr>
          <p:spPr>
            <a:xfrm>
              <a:off x="6271319" y="2447854"/>
              <a:ext cx="541209" cy="65853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>
                  <a:solidFill>
                    <a:schemeClr val="bg1"/>
                  </a:solidFill>
                </a:rPr>
                <a:t>Fea-tures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2F3BB4D-3082-F542-BF44-0E0A5BC0969B}"/>
                </a:ext>
              </a:extLst>
            </p:cNvPr>
            <p:cNvSpPr/>
            <p:nvPr/>
          </p:nvSpPr>
          <p:spPr>
            <a:xfrm>
              <a:off x="7992264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96" name="Chart 95">
              <a:extLst>
                <a:ext uri="{FF2B5EF4-FFF2-40B4-BE49-F238E27FC236}">
                  <a16:creationId xmlns:a16="http://schemas.microsoft.com/office/drawing/2014/main" id="{7D2B7EF4-7385-3A44-A30C-84AC14D10F40}"/>
                </a:ext>
              </a:extLst>
            </p:cNvPr>
            <p:cNvGraphicFramePr/>
            <p:nvPr/>
          </p:nvGraphicFramePr>
          <p:xfrm>
            <a:off x="7992264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8494F22-AE59-CD43-BC91-5E784CF3DFEB}"/>
                </a:ext>
              </a:extLst>
            </p:cNvPr>
            <p:cNvSpPr/>
            <p:nvPr/>
          </p:nvSpPr>
          <p:spPr>
            <a:xfrm>
              <a:off x="7453657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Accuracy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BA22F8-A4BF-394F-9EE5-349197A6123C}"/>
                </a:ext>
              </a:extLst>
            </p:cNvPr>
            <p:cNvSpPr/>
            <p:nvPr/>
          </p:nvSpPr>
          <p:spPr>
            <a:xfrm>
              <a:off x="6809926" y="41332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99" name="Chart 98">
              <a:extLst>
                <a:ext uri="{FF2B5EF4-FFF2-40B4-BE49-F238E27FC236}">
                  <a16:creationId xmlns:a16="http://schemas.microsoft.com/office/drawing/2014/main" id="{E04A31FB-B5EF-994B-AB3C-1BF5D39C097F}"/>
                </a:ext>
              </a:extLst>
            </p:cNvPr>
            <p:cNvGraphicFramePr/>
            <p:nvPr/>
          </p:nvGraphicFramePr>
          <p:xfrm>
            <a:off x="6809926" y="42077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F92D8B-B468-0544-AE37-2F9585FED300}"/>
                </a:ext>
              </a:extLst>
            </p:cNvPr>
            <p:cNvSpPr/>
            <p:nvPr/>
          </p:nvSpPr>
          <p:spPr>
            <a:xfrm>
              <a:off x="6271320" y="41332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Recall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3103F0B-C763-524A-9DCA-9138B9950AD7}"/>
                </a:ext>
              </a:extLst>
            </p:cNvPr>
            <p:cNvSpPr/>
            <p:nvPr/>
          </p:nvSpPr>
          <p:spPr>
            <a:xfrm>
              <a:off x="7992264" y="5034944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02" name="Chart 101">
              <a:extLst>
                <a:ext uri="{FF2B5EF4-FFF2-40B4-BE49-F238E27FC236}">
                  <a16:creationId xmlns:a16="http://schemas.microsoft.com/office/drawing/2014/main" id="{C80C4C10-F430-EF46-89FC-7CB1A78D0D5C}"/>
                </a:ext>
              </a:extLst>
            </p:cNvPr>
            <p:cNvGraphicFramePr/>
            <p:nvPr/>
          </p:nvGraphicFramePr>
          <p:xfrm>
            <a:off x="7992264" y="5109440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C390573-5740-8E41-A645-12E8CA32636A}"/>
                </a:ext>
              </a:extLst>
            </p:cNvPr>
            <p:cNvSpPr/>
            <p:nvPr/>
          </p:nvSpPr>
          <p:spPr>
            <a:xfrm>
              <a:off x="7453658" y="5034944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Precision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DBA2038-CCF8-ED4A-A965-4F440BD584E2}"/>
                </a:ext>
              </a:extLst>
            </p:cNvPr>
            <p:cNvSpPr/>
            <p:nvPr/>
          </p:nvSpPr>
          <p:spPr>
            <a:xfrm>
              <a:off x="6809927" y="5045188"/>
              <a:ext cx="594420" cy="77654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05" name="Chart 104">
              <a:extLst>
                <a:ext uri="{FF2B5EF4-FFF2-40B4-BE49-F238E27FC236}">
                  <a16:creationId xmlns:a16="http://schemas.microsoft.com/office/drawing/2014/main" id="{1C10BDB8-958A-634E-9887-22BCD0B7D032}"/>
                </a:ext>
              </a:extLst>
            </p:cNvPr>
            <p:cNvGraphicFramePr/>
            <p:nvPr/>
          </p:nvGraphicFramePr>
          <p:xfrm>
            <a:off x="6809927" y="5077738"/>
            <a:ext cx="635929" cy="7955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C402D92-2BE9-AC42-A407-8AB856C25B7F}"/>
                </a:ext>
              </a:extLst>
            </p:cNvPr>
            <p:cNvSpPr/>
            <p:nvPr/>
          </p:nvSpPr>
          <p:spPr>
            <a:xfrm>
              <a:off x="6271320" y="5045188"/>
              <a:ext cx="541209" cy="776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hu-HU" sz="1200" dirty="0" err="1">
                  <a:solidFill>
                    <a:schemeClr val="bg1"/>
                  </a:solidFill>
                </a:rPr>
                <a:t>Speci</a:t>
              </a:r>
              <a:r>
                <a:rPr lang="hu-HU" sz="1200" dirty="0">
                  <a:solidFill>
                    <a:schemeClr val="bg1"/>
                  </a:solidFill>
                </a:rPr>
                <a:t>-ficity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8" name="Right Triangle 127">
              <a:extLst>
                <a:ext uri="{FF2B5EF4-FFF2-40B4-BE49-F238E27FC236}">
                  <a16:creationId xmlns:a16="http://schemas.microsoft.com/office/drawing/2014/main" id="{C26DF765-B1D8-914A-A1AB-3F9B50A3CC2D}"/>
                </a:ext>
              </a:extLst>
            </p:cNvPr>
            <p:cNvSpPr/>
            <p:nvPr/>
          </p:nvSpPr>
          <p:spPr>
            <a:xfrm>
              <a:off x="8135122" y="1841212"/>
              <a:ext cx="263396" cy="230127"/>
            </a:xfrm>
            <a:prstGeom prst="rtTriangle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1F5016A-14A0-B845-BF2F-914EA130CAD4}"/>
                </a:ext>
              </a:extLst>
            </p:cNvPr>
            <p:cNvSpPr/>
            <p:nvPr/>
          </p:nvSpPr>
          <p:spPr>
            <a:xfrm>
              <a:off x="6907246" y="2447854"/>
              <a:ext cx="1720946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/>
                <a:t>User, Track and Interaction features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sz="1200" dirty="0" err="1"/>
                <a:t>NaNs</a:t>
              </a:r>
              <a:r>
                <a:rPr lang="en-US" sz="1200" dirty="0"/>
                <a:t> dropped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F39001F-3405-3245-9275-CA2D83518C7D}"/>
              </a:ext>
            </a:extLst>
          </p:cNvPr>
          <p:cNvSpPr/>
          <p:nvPr/>
        </p:nvSpPr>
        <p:spPr>
          <a:xfrm>
            <a:off x="845102" y="6089568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All models have been tested on the same holdout set with </a:t>
            </a:r>
            <a:r>
              <a:rPr lang="en-US" sz="1200" dirty="0" err="1"/>
              <a:t>NaNs</a:t>
            </a:r>
            <a:r>
              <a:rPr lang="en-US" sz="1200" dirty="0"/>
              <a:t> removed, however </a:t>
            </a:r>
            <a:r>
              <a:rPr lang="en-US" sz="1200" dirty="0" err="1"/>
              <a:t>XGBoost</a:t>
            </a:r>
            <a:r>
              <a:rPr lang="en-US" sz="1200" dirty="0"/>
              <a:t> have been trained on a training set that included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6D4D90-B377-0142-958B-DDB27A4AF8ED}"/>
              </a:ext>
            </a:extLst>
          </p:cNvPr>
          <p:cNvSpPr/>
          <p:nvPr/>
        </p:nvSpPr>
        <p:spPr>
          <a:xfrm>
            <a:off x="845102" y="6283404"/>
            <a:ext cx="994866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Scores defined as: Recall = TP / (TP + FN) | Precision=TP/(TP+FP) | Specificity = TN / (TN + FP) | Accuracy=(TP+TN)/(TP+TN+FP+FN)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0A62DC0-4049-0A45-B14B-6891EA54203C}"/>
              </a:ext>
            </a:extLst>
          </p:cNvPr>
          <p:cNvCxnSpPr>
            <a:cxnSpLocks/>
          </p:cNvCxnSpPr>
          <p:nvPr/>
        </p:nvCxnSpPr>
        <p:spPr>
          <a:xfrm>
            <a:off x="2782327" y="3727085"/>
            <a:ext cx="6145717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347CCEE-CB65-1B46-BD38-41B24F03CA5E}"/>
              </a:ext>
            </a:extLst>
          </p:cNvPr>
          <p:cNvCxnSpPr>
            <a:cxnSpLocks/>
          </p:cNvCxnSpPr>
          <p:nvPr/>
        </p:nvCxnSpPr>
        <p:spPr>
          <a:xfrm>
            <a:off x="7992264" y="3540820"/>
            <a:ext cx="935780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Up Arrow 113">
            <a:extLst>
              <a:ext uri="{FF2B5EF4-FFF2-40B4-BE49-F238E27FC236}">
                <a16:creationId xmlns:a16="http://schemas.microsoft.com/office/drawing/2014/main" id="{AFB3643E-50FA-BF46-B449-4775DB9C9F80}"/>
              </a:ext>
            </a:extLst>
          </p:cNvPr>
          <p:cNvSpPr/>
          <p:nvPr/>
        </p:nvSpPr>
        <p:spPr>
          <a:xfrm>
            <a:off x="8872973" y="3540820"/>
            <a:ext cx="162684" cy="18626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B1EA708-9CF8-1A4C-8107-56647B2AE1D8}"/>
              </a:ext>
            </a:extLst>
          </p:cNvPr>
          <p:cNvSpPr/>
          <p:nvPr/>
        </p:nvSpPr>
        <p:spPr>
          <a:xfrm>
            <a:off x="8843284" y="3767205"/>
            <a:ext cx="5840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/>
              <a:t>+8.5 p.p. </a:t>
            </a:r>
            <a:r>
              <a:rPr lang="en-US" sz="1200" dirty="0" err="1"/>
              <a:t>Fbeta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425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1617</Words>
  <Application>Microsoft Macintosh PowerPoint</Application>
  <PresentationFormat>Widescreen</PresentationFormat>
  <Paragraphs>381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Wingdings</vt:lpstr>
      <vt:lpstr>Office Theme</vt:lpstr>
      <vt:lpstr>Music recommendation challenge: repetitive song listening of KKBOX users</vt:lpstr>
      <vt:lpstr>The enormous and dirty dataset results in a challenging music recommendation project</vt:lpstr>
      <vt:lpstr>4 step journey leads to a functioning music recommendation classifier</vt:lpstr>
      <vt:lpstr>Step 1: Clean dataset from misleading data and errors</vt:lpstr>
      <vt:lpstr>Step 2a: Extracting useful raw fields from kaggle data</vt:lpstr>
      <vt:lpstr>Step 2b: Feature engineering and signal extraction</vt:lpstr>
      <vt:lpstr>Step 3: Iteratively try &amp; validate models</vt:lpstr>
      <vt:lpstr>Step 3: Iteratively try &amp; validate models</vt:lpstr>
      <vt:lpstr>Step 3: Iteratively try &amp; validate models</vt:lpstr>
      <vt:lpstr>Step 3: Iteratively try &amp; validate models</vt:lpstr>
      <vt:lpstr>Step 3: Iteratively try &amp; validate models</vt:lpstr>
      <vt:lpstr>Step 4: Final model optimization and analysis</vt:lpstr>
      <vt:lpstr>APPENDIX</vt:lpstr>
      <vt:lpstr>Step 4: Final model optimization and analysis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challenge: repetitive song listening of KKBOX users</dc:title>
  <dc:creator>Krisztian Sandor</dc:creator>
  <cp:lastModifiedBy>Krisztian Sandor</cp:lastModifiedBy>
  <cp:revision>55</cp:revision>
  <dcterms:created xsi:type="dcterms:W3CDTF">2018-10-29T16:58:46Z</dcterms:created>
  <dcterms:modified xsi:type="dcterms:W3CDTF">2018-10-31T14:55:11Z</dcterms:modified>
</cp:coreProperties>
</file>